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Homemade Apple" panose="020B0604020202020204" charset="0"/>
      <p:regular r:id="rId49"/>
    </p:embeddedFont>
    <p:embeddedFont>
      <p:font typeface="Oswald" panose="020B0604020202020204" charset="0"/>
      <p:regular r:id="rId50"/>
      <p:bold r:id="rId51"/>
    </p:embeddedFont>
    <p:embeddedFont>
      <p:font typeface="Raleway"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8D1596-3FA0-4AC4-926E-1F6E600A356E}">
  <a:tblStyle styleId="{778D1596-3FA0-4AC4-926E-1F6E600A35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 name="Google Shape;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e9471af9c1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e9471af9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e8a56e4b34_1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e8a56e4b34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8a56e4b34_0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e8a56e4b3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8a56e4b34_1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e8a56e4b34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e6e4cf4330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e6e4cf433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8a56e4b34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e8a56e4b34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1146000" y="1364719"/>
            <a:ext cx="6852000" cy="32397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sp>
        <p:nvSpPr>
          <p:cNvPr id="15" name="Google Shape;15;p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1050525" y="1364748"/>
            <a:ext cx="3418500" cy="29334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19" name="Google Shape;19;p3"/>
          <p:cNvSpPr txBox="1">
            <a:spLocks noGrp="1"/>
          </p:cNvSpPr>
          <p:nvPr>
            <p:ph type="body" idx="2"/>
          </p:nvPr>
        </p:nvSpPr>
        <p:spPr>
          <a:xfrm>
            <a:off x="4674978" y="1364748"/>
            <a:ext cx="3418500" cy="29334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0" name="Google Shape;20;p3"/>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ctrTitle"/>
          </p:nvPr>
        </p:nvSpPr>
        <p:spPr>
          <a:xfrm>
            <a:off x="1899300" y="1991813"/>
            <a:ext cx="5345400" cy="11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Raleway"/>
              <a:buNone/>
              <a:defRPr sz="3600">
                <a:latin typeface="Raleway"/>
                <a:ea typeface="Raleway"/>
                <a:cs typeface="Raleway"/>
                <a:sym typeface="Raleway"/>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ctrTitle"/>
          </p:nvPr>
        </p:nvSpPr>
        <p:spPr>
          <a:xfrm>
            <a:off x="1501200" y="1297594"/>
            <a:ext cx="6141600" cy="115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Font typeface="Raleway"/>
              <a:buNone/>
              <a:defRPr sz="3000">
                <a:latin typeface="Raleway"/>
                <a:ea typeface="Raleway"/>
                <a:cs typeface="Raleway"/>
                <a:sym typeface="Raleway"/>
              </a:defRPr>
            </a:lvl1pPr>
            <a:lvl2pPr lvl="1" algn="ctr">
              <a:lnSpc>
                <a:spcPct val="100000"/>
              </a:lnSpc>
              <a:spcBef>
                <a:spcPts val="0"/>
              </a:spcBef>
              <a:spcAft>
                <a:spcPts val="0"/>
              </a:spcAft>
              <a:buSzPts val="3000"/>
              <a:buFont typeface="Raleway"/>
              <a:buNone/>
              <a:defRPr sz="3000">
                <a:latin typeface="Raleway"/>
                <a:ea typeface="Raleway"/>
                <a:cs typeface="Raleway"/>
                <a:sym typeface="Raleway"/>
              </a:defRPr>
            </a:lvl2pPr>
            <a:lvl3pPr lvl="2" algn="ctr">
              <a:lnSpc>
                <a:spcPct val="100000"/>
              </a:lnSpc>
              <a:spcBef>
                <a:spcPts val="0"/>
              </a:spcBef>
              <a:spcAft>
                <a:spcPts val="0"/>
              </a:spcAft>
              <a:buSzPts val="3000"/>
              <a:buFont typeface="Raleway"/>
              <a:buNone/>
              <a:defRPr sz="3000">
                <a:latin typeface="Raleway"/>
                <a:ea typeface="Raleway"/>
                <a:cs typeface="Raleway"/>
                <a:sym typeface="Raleway"/>
              </a:defRPr>
            </a:lvl3pPr>
            <a:lvl4pPr lvl="3" algn="ctr">
              <a:lnSpc>
                <a:spcPct val="100000"/>
              </a:lnSpc>
              <a:spcBef>
                <a:spcPts val="0"/>
              </a:spcBef>
              <a:spcAft>
                <a:spcPts val="0"/>
              </a:spcAft>
              <a:buSzPts val="3000"/>
              <a:buFont typeface="Raleway"/>
              <a:buNone/>
              <a:defRPr sz="3000">
                <a:latin typeface="Raleway"/>
                <a:ea typeface="Raleway"/>
                <a:cs typeface="Raleway"/>
                <a:sym typeface="Raleway"/>
              </a:defRPr>
            </a:lvl4pPr>
            <a:lvl5pPr lvl="4" algn="ctr">
              <a:lnSpc>
                <a:spcPct val="100000"/>
              </a:lnSpc>
              <a:spcBef>
                <a:spcPts val="0"/>
              </a:spcBef>
              <a:spcAft>
                <a:spcPts val="0"/>
              </a:spcAft>
              <a:buSzPts val="3000"/>
              <a:buFont typeface="Raleway"/>
              <a:buNone/>
              <a:defRPr sz="3000">
                <a:latin typeface="Raleway"/>
                <a:ea typeface="Raleway"/>
                <a:cs typeface="Raleway"/>
                <a:sym typeface="Raleway"/>
              </a:defRPr>
            </a:lvl5pPr>
            <a:lvl6pPr lvl="5" algn="ctr">
              <a:lnSpc>
                <a:spcPct val="100000"/>
              </a:lnSpc>
              <a:spcBef>
                <a:spcPts val="0"/>
              </a:spcBef>
              <a:spcAft>
                <a:spcPts val="0"/>
              </a:spcAft>
              <a:buSzPts val="3000"/>
              <a:buFont typeface="Raleway"/>
              <a:buNone/>
              <a:defRPr sz="3000">
                <a:latin typeface="Raleway"/>
                <a:ea typeface="Raleway"/>
                <a:cs typeface="Raleway"/>
                <a:sym typeface="Raleway"/>
              </a:defRPr>
            </a:lvl6pPr>
            <a:lvl7pPr lvl="6" algn="ctr">
              <a:lnSpc>
                <a:spcPct val="100000"/>
              </a:lnSpc>
              <a:spcBef>
                <a:spcPts val="0"/>
              </a:spcBef>
              <a:spcAft>
                <a:spcPts val="0"/>
              </a:spcAft>
              <a:buSzPts val="3000"/>
              <a:buFont typeface="Raleway"/>
              <a:buNone/>
              <a:defRPr sz="3000">
                <a:latin typeface="Raleway"/>
                <a:ea typeface="Raleway"/>
                <a:cs typeface="Raleway"/>
                <a:sym typeface="Raleway"/>
              </a:defRPr>
            </a:lvl7pPr>
            <a:lvl8pPr lvl="7" algn="ctr">
              <a:lnSpc>
                <a:spcPct val="100000"/>
              </a:lnSpc>
              <a:spcBef>
                <a:spcPts val="0"/>
              </a:spcBef>
              <a:spcAft>
                <a:spcPts val="0"/>
              </a:spcAft>
              <a:buSzPts val="3000"/>
              <a:buFont typeface="Raleway"/>
              <a:buNone/>
              <a:defRPr sz="3000">
                <a:latin typeface="Raleway"/>
                <a:ea typeface="Raleway"/>
                <a:cs typeface="Raleway"/>
                <a:sym typeface="Raleway"/>
              </a:defRPr>
            </a:lvl8pPr>
            <a:lvl9pPr lvl="8" algn="ctr">
              <a:lnSpc>
                <a:spcPct val="100000"/>
              </a:lnSpc>
              <a:spcBef>
                <a:spcPts val="0"/>
              </a:spcBef>
              <a:spcAft>
                <a:spcPts val="0"/>
              </a:spcAft>
              <a:buSzPts val="3000"/>
              <a:buFont typeface="Raleway"/>
              <a:buNone/>
              <a:defRPr sz="3000">
                <a:latin typeface="Raleway"/>
                <a:ea typeface="Raleway"/>
                <a:cs typeface="Raleway"/>
                <a:sym typeface="Raleway"/>
              </a:defRPr>
            </a:lvl9pPr>
          </a:lstStyle>
          <a:p>
            <a:endParaRPr/>
          </a:p>
        </p:txBody>
      </p:sp>
      <p:sp>
        <p:nvSpPr>
          <p:cNvPr id="27" name="Google Shape;27;p6"/>
          <p:cNvSpPr txBox="1">
            <a:spLocks noGrp="1"/>
          </p:cNvSpPr>
          <p:nvPr>
            <p:ph type="subTitle" idx="1"/>
          </p:nvPr>
        </p:nvSpPr>
        <p:spPr>
          <a:xfrm>
            <a:off x="1501200" y="2554310"/>
            <a:ext cx="6141600" cy="7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Homemade Apple"/>
              <a:buNone/>
              <a:defRPr sz="1800">
                <a:latin typeface="Homemade Apple"/>
                <a:ea typeface="Homemade Apple"/>
                <a:cs typeface="Homemade Apple"/>
                <a:sym typeface="Homemade Apple"/>
              </a:defRPr>
            </a:lvl1pPr>
            <a:lvl2pPr lvl="1" algn="ctr">
              <a:lnSpc>
                <a:spcPct val="100000"/>
              </a:lnSpc>
              <a:spcBef>
                <a:spcPts val="0"/>
              </a:spcBef>
              <a:spcAft>
                <a:spcPts val="0"/>
              </a:spcAft>
              <a:buSzPts val="1800"/>
              <a:buFont typeface="Homemade Apple"/>
              <a:buNone/>
              <a:defRPr sz="1800">
                <a:latin typeface="Homemade Apple"/>
                <a:ea typeface="Homemade Apple"/>
                <a:cs typeface="Homemade Apple"/>
                <a:sym typeface="Homemade Apple"/>
              </a:defRPr>
            </a:lvl2pPr>
            <a:lvl3pPr lvl="2" algn="ctr">
              <a:lnSpc>
                <a:spcPct val="100000"/>
              </a:lnSpc>
              <a:spcBef>
                <a:spcPts val="0"/>
              </a:spcBef>
              <a:spcAft>
                <a:spcPts val="0"/>
              </a:spcAft>
              <a:buSzPts val="1800"/>
              <a:buFont typeface="Homemade Apple"/>
              <a:buNone/>
              <a:defRPr sz="1800">
                <a:latin typeface="Homemade Apple"/>
                <a:ea typeface="Homemade Apple"/>
                <a:cs typeface="Homemade Apple"/>
                <a:sym typeface="Homemade Apple"/>
              </a:defRPr>
            </a:lvl3pPr>
            <a:lvl4pPr lvl="3"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4pPr>
            <a:lvl5pPr lvl="4"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5pPr>
            <a:lvl6pPr lvl="5"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6pPr>
            <a:lvl7pPr lvl="6"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7pPr>
            <a:lvl8pPr lvl="7"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8pPr>
            <a:lvl9pPr lvl="8"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9pPr>
          </a:lstStyle>
          <a:p>
            <a:endParaRPr/>
          </a:p>
        </p:txBody>
      </p:sp>
      <p:sp>
        <p:nvSpPr>
          <p:cNvPr id="28" name="Google Shape;28;p6"/>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7"/>
          <p:cNvSpPr/>
          <p:nvPr/>
        </p:nvSpPr>
        <p:spPr>
          <a:xfrm>
            <a:off x="4158725" y="1509350"/>
            <a:ext cx="826550" cy="688000"/>
          </a:xfrm>
          <a:prstGeom prst="rect">
            <a:avLst/>
          </a:prstGeom>
        </p:spPr>
        <p:txBody>
          <a:bodyPr>
            <a:prstTxWarp prst="textPlain">
              <a:avLst/>
            </a:prstTxWarp>
          </a:bodyPr>
          <a:lstStyle/>
          <a:p>
            <a:pPr lvl="0" algn="ctr"/>
            <a:r>
              <a:rPr b="1" i="0">
                <a:ln>
                  <a:noFill/>
                </a:ln>
                <a:solidFill>
                  <a:srgbClr val="20124D">
                    <a:alpha val="28235"/>
                  </a:srgbClr>
                </a:solidFill>
                <a:latin typeface="Arial"/>
              </a:rPr>
              <a:t>“</a:t>
            </a:r>
          </a:p>
        </p:txBody>
      </p:sp>
      <p:sp>
        <p:nvSpPr>
          <p:cNvPr id="31" name="Google Shape;31;p7"/>
          <p:cNvSpPr txBox="1">
            <a:spLocks noGrp="1"/>
          </p:cNvSpPr>
          <p:nvPr>
            <p:ph type="body" idx="1"/>
          </p:nvPr>
        </p:nvSpPr>
        <p:spPr>
          <a:xfrm>
            <a:off x="1643400" y="1849275"/>
            <a:ext cx="5857200" cy="2919600"/>
          </a:xfrm>
          <a:prstGeom prst="rect">
            <a:avLst/>
          </a:prstGeom>
          <a:noFill/>
          <a:ln>
            <a:noFill/>
          </a:ln>
        </p:spPr>
        <p:txBody>
          <a:bodyPr spcFirstLastPara="1" wrap="square" lIns="91425" tIns="91425" rIns="91425" bIns="91425" anchor="t" anchorCtr="0">
            <a:noAutofit/>
          </a:bodyPr>
          <a:lstStyle>
            <a:lvl1pPr marL="457200" lvl="0" indent="-381000" algn="ctr">
              <a:lnSpc>
                <a:spcPct val="115000"/>
              </a:lnSpc>
              <a:spcBef>
                <a:spcPts val="600"/>
              </a:spcBef>
              <a:spcAft>
                <a:spcPts val="0"/>
              </a:spcAft>
              <a:buSzPts val="2400"/>
              <a:buFont typeface="Homemade Apple"/>
              <a:buChar char="✘"/>
              <a:defRPr sz="2400">
                <a:latin typeface="Homemade Apple"/>
                <a:ea typeface="Homemade Apple"/>
                <a:cs typeface="Homemade Apple"/>
                <a:sym typeface="Homemade Apple"/>
              </a:defRPr>
            </a:lvl1pPr>
            <a:lvl2pPr marL="914400" lvl="1" indent="-381000" algn="ctr">
              <a:lnSpc>
                <a:spcPct val="115000"/>
              </a:lnSpc>
              <a:spcBef>
                <a:spcPts val="0"/>
              </a:spcBef>
              <a:spcAft>
                <a:spcPts val="0"/>
              </a:spcAft>
              <a:buSzPts val="2400"/>
              <a:buFont typeface="Homemade Apple"/>
              <a:buChar char="○"/>
              <a:defRPr>
                <a:latin typeface="Homemade Apple"/>
                <a:ea typeface="Homemade Apple"/>
                <a:cs typeface="Homemade Apple"/>
                <a:sym typeface="Homemade Apple"/>
              </a:defRPr>
            </a:lvl2pPr>
            <a:lvl3pPr marL="1371600" lvl="2" indent="-381000" algn="ctr">
              <a:lnSpc>
                <a:spcPct val="115000"/>
              </a:lnSpc>
              <a:spcBef>
                <a:spcPts val="0"/>
              </a:spcBef>
              <a:spcAft>
                <a:spcPts val="0"/>
              </a:spcAft>
              <a:buSzPts val="2400"/>
              <a:buFont typeface="Homemade Apple"/>
              <a:buChar char="■"/>
              <a:defRPr>
                <a:latin typeface="Homemade Apple"/>
                <a:ea typeface="Homemade Apple"/>
                <a:cs typeface="Homemade Apple"/>
                <a:sym typeface="Homemade Apple"/>
              </a:defRPr>
            </a:lvl3pPr>
            <a:lvl4pPr marL="1828800" lvl="3"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4pPr>
            <a:lvl5pPr marL="2286000" lvl="4"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5pPr>
            <a:lvl6pPr marL="2743200" lvl="5"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6pPr>
            <a:lvl7pPr marL="3200400" lvl="6"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7pPr>
            <a:lvl8pPr marL="3657600" lvl="7"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8pPr>
            <a:lvl9pPr marL="4114800" lvl="8"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9pPr>
          </a:lstStyle>
          <a:p>
            <a:endParaRPr/>
          </a:p>
        </p:txBody>
      </p:sp>
      <p:sp>
        <p:nvSpPr>
          <p:cNvPr id="32" name="Google Shape;32;p7"/>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706500" y="1364749"/>
            <a:ext cx="2491800" cy="3063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36" name="Google Shape;36;p8"/>
          <p:cNvSpPr txBox="1">
            <a:spLocks noGrp="1"/>
          </p:cNvSpPr>
          <p:nvPr>
            <p:ph type="body" idx="2"/>
          </p:nvPr>
        </p:nvSpPr>
        <p:spPr>
          <a:xfrm>
            <a:off x="3326101" y="1364749"/>
            <a:ext cx="2491800" cy="3063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37" name="Google Shape;37;p8"/>
          <p:cNvSpPr txBox="1">
            <a:spLocks noGrp="1"/>
          </p:cNvSpPr>
          <p:nvPr>
            <p:ph type="body" idx="3"/>
          </p:nvPr>
        </p:nvSpPr>
        <p:spPr>
          <a:xfrm>
            <a:off x="5945701" y="1364749"/>
            <a:ext cx="2491800" cy="3063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38" name="Google Shape;38;p8"/>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 name="Google Shape;41;p9"/>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600"/>
              <a:buFont typeface="Homemade Apple"/>
              <a:buNone/>
              <a:defRPr sz="1600">
                <a:latin typeface="Homemade Apple"/>
                <a:ea typeface="Homemade Apple"/>
                <a:cs typeface="Homemade Apple"/>
                <a:sym typeface="Homemade Apple"/>
              </a:defRPr>
            </a:lvl1pPr>
          </a:lstStyle>
          <a:p>
            <a:endParaRPr/>
          </a:p>
        </p:txBody>
      </p:sp>
      <p:sp>
        <p:nvSpPr>
          <p:cNvPr id="44" name="Google Shape;44;p10"/>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00000"/>
        </a:solidFill>
        <a:effectLst/>
      </p:bgPr>
    </p:bg>
    <p:spTree>
      <p:nvGrpSpPr>
        <p:cNvPr id="1" name="Shape 5"/>
        <p:cNvGrpSpPr/>
        <p:nvPr/>
      </p:nvGrpSpPr>
      <p:grpSpPr>
        <a:xfrm>
          <a:off x="0" y="0"/>
          <a:ext cx="0" cy="0"/>
          <a:chOff x="0" y="0"/>
          <a:chExt cx="0" cy="0"/>
        </a:xfrm>
      </p:grpSpPr>
      <p:sp>
        <p:nvSpPr>
          <p:cNvPr id="6" name="Google Shape;6;p1"/>
          <p:cNvSpPr/>
          <p:nvPr/>
        </p:nvSpPr>
        <p:spPr>
          <a:xfrm>
            <a:off x="-125" y="0"/>
            <a:ext cx="9144000" cy="5154900"/>
          </a:xfrm>
          <a:prstGeom prst="rect">
            <a:avLst/>
          </a:prstGeom>
          <a:solidFill>
            <a:srgbClr val="021526">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
          <p:cNvSpPr/>
          <p:nvPr/>
        </p:nvSpPr>
        <p:spPr>
          <a:xfrm>
            <a:off x="195250" y="187775"/>
            <a:ext cx="8753400" cy="47679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1"/>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1pPr>
            <a:lvl2pPr marR="0" lvl="1"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2pPr>
            <a:lvl3pPr marR="0" lvl="2"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3pPr>
            <a:lvl4pPr marR="0" lvl="3"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4pPr>
            <a:lvl5pPr marR="0" lvl="4"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5pPr>
            <a:lvl6pPr marR="0" lvl="5"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6pPr>
            <a:lvl7pPr marR="0" lvl="6"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7pPr>
            <a:lvl8pPr marR="0" lvl="7"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8pPr>
            <a:lvl9pPr marR="0" lvl="8"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9pPr>
          </a:lstStyle>
          <a:p>
            <a:endParaRPr/>
          </a:p>
        </p:txBody>
      </p:sp>
      <p:sp>
        <p:nvSpPr>
          <p:cNvPr id="9" name="Google Shape;9;p1"/>
          <p:cNvSpPr txBox="1">
            <a:spLocks noGrp="1"/>
          </p:cNvSpPr>
          <p:nvPr>
            <p:ph type="body" idx="1"/>
          </p:nvPr>
        </p:nvSpPr>
        <p:spPr>
          <a:xfrm>
            <a:off x="782850" y="1364719"/>
            <a:ext cx="7578300" cy="32397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9pPr>
          </a:lstStyle>
          <a:p>
            <a:endParaRPr/>
          </a:p>
        </p:txBody>
      </p:sp>
      <p:sp>
        <p:nvSpPr>
          <p:cNvPr id="10" name="Google Shape;10;p1"/>
          <p:cNvSpPr txBox="1">
            <a:spLocks noGrp="1"/>
          </p:cNvSpPr>
          <p:nvPr>
            <p:ph type="sldNum" idx="12"/>
          </p:nvPr>
        </p:nvSpPr>
        <p:spPr>
          <a:xfrm>
            <a:off x="-125" y="4929188"/>
            <a:ext cx="9144000" cy="2145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pic>
        <p:nvPicPr>
          <p:cNvPr id="11" name="Google Shape;11;p1"/>
          <p:cNvPicPr preferRelativeResize="0"/>
          <p:nvPr/>
        </p:nvPicPr>
        <p:blipFill>
          <a:blip r:embed="rId11">
            <a:alphaModFix/>
          </a:blip>
          <a:stretch>
            <a:fillRect/>
          </a:stretch>
        </p:blipFill>
        <p:spPr>
          <a:xfrm>
            <a:off x="7762250" y="337000"/>
            <a:ext cx="1024600" cy="3111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782725" y="965359"/>
            <a:ext cx="7578300" cy="115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800">
                <a:latin typeface="Oswald"/>
                <a:ea typeface="Oswald"/>
                <a:cs typeface="Oswald"/>
                <a:sym typeface="Oswald"/>
              </a:rPr>
              <a:t>CREDIT CARD CUSTOMER SEGMENTATION</a:t>
            </a:r>
            <a:endParaRPr sz="100">
              <a:latin typeface="Oswald"/>
              <a:ea typeface="Oswald"/>
              <a:cs typeface="Oswald"/>
              <a:sym typeface="Oswald"/>
            </a:endParaRPr>
          </a:p>
        </p:txBody>
      </p:sp>
      <p:sp>
        <p:nvSpPr>
          <p:cNvPr id="50" name="Google Shape;50;p11"/>
          <p:cNvSpPr txBox="1">
            <a:spLocks noGrp="1"/>
          </p:cNvSpPr>
          <p:nvPr>
            <p:ph type="body" idx="1"/>
          </p:nvPr>
        </p:nvSpPr>
        <p:spPr>
          <a:xfrm>
            <a:off x="4083250" y="2456146"/>
            <a:ext cx="4918500" cy="2904000"/>
          </a:xfrm>
          <a:prstGeom prst="rect">
            <a:avLst/>
          </a:prstGeom>
          <a:noFill/>
          <a:ln>
            <a:noFill/>
          </a:ln>
        </p:spPr>
        <p:txBody>
          <a:bodyPr spcFirstLastPara="1" wrap="square" lIns="91425" tIns="91425" rIns="91425" bIns="91425" anchor="t" anchorCtr="0">
            <a:normAutofit fontScale="70000" lnSpcReduction="10000"/>
          </a:bodyPr>
          <a:lstStyle/>
          <a:p>
            <a:pPr marL="0" lvl="0" indent="0" algn="r" rtl="0">
              <a:lnSpc>
                <a:spcPct val="100000"/>
              </a:lnSpc>
              <a:spcBef>
                <a:spcPts val="600"/>
              </a:spcBef>
              <a:spcAft>
                <a:spcPts val="0"/>
              </a:spcAft>
              <a:buSzPct val="154838"/>
              <a:buNone/>
            </a:pPr>
            <a:endParaRPr sz="2000"/>
          </a:p>
          <a:p>
            <a:pPr marL="50800" lvl="0" indent="0" algn="l" rtl="0">
              <a:lnSpc>
                <a:spcPct val="90000"/>
              </a:lnSpc>
              <a:spcBef>
                <a:spcPts val="1400"/>
              </a:spcBef>
              <a:spcAft>
                <a:spcPts val="0"/>
              </a:spcAft>
              <a:buClr>
                <a:schemeClr val="dk1"/>
              </a:buClr>
              <a:buSzPct val="50000"/>
              <a:buFont typeface="Arial"/>
              <a:buNone/>
            </a:pPr>
            <a:r>
              <a:rPr lang="en" sz="2200" b="1">
                <a:latin typeface="Times New Roman"/>
                <a:ea typeface="Times New Roman"/>
                <a:cs typeface="Times New Roman"/>
                <a:sym typeface="Times New Roman"/>
              </a:rPr>
              <a:t>                              TEAM LEAD: MR. ANUJ SAINI</a:t>
            </a:r>
            <a:endParaRPr sz="2200" b="1">
              <a:latin typeface="Times New Roman"/>
              <a:ea typeface="Times New Roman"/>
              <a:cs typeface="Times New Roman"/>
              <a:sym typeface="Times New Roman"/>
            </a:endParaRPr>
          </a:p>
          <a:p>
            <a:pPr marL="50800" lvl="0" indent="0" algn="ctr" rtl="0">
              <a:lnSpc>
                <a:spcPct val="90000"/>
              </a:lnSpc>
              <a:spcBef>
                <a:spcPts val="1400"/>
              </a:spcBef>
              <a:spcAft>
                <a:spcPts val="0"/>
              </a:spcAft>
              <a:buClr>
                <a:schemeClr val="dk1"/>
              </a:buClr>
              <a:buSzPct val="50000"/>
              <a:buFont typeface="Arial"/>
              <a:buNone/>
            </a:pPr>
            <a:r>
              <a:rPr lang="en" sz="2200" b="1">
                <a:latin typeface="Times New Roman"/>
                <a:ea typeface="Times New Roman"/>
                <a:cs typeface="Times New Roman"/>
                <a:sym typeface="Times New Roman"/>
              </a:rPr>
              <a:t>         SCRUM MASTER: ADITYA SHAH</a:t>
            </a:r>
            <a:endParaRPr sz="2200" b="1">
              <a:latin typeface="Times New Roman"/>
              <a:ea typeface="Times New Roman"/>
              <a:cs typeface="Times New Roman"/>
              <a:sym typeface="Times New Roman"/>
            </a:endParaRPr>
          </a:p>
          <a:p>
            <a:pPr marL="50800" lvl="0" indent="0" algn="ctr" rtl="0">
              <a:lnSpc>
                <a:spcPct val="90000"/>
              </a:lnSpc>
              <a:spcBef>
                <a:spcPts val="1400"/>
              </a:spcBef>
              <a:spcAft>
                <a:spcPts val="0"/>
              </a:spcAft>
              <a:buClr>
                <a:schemeClr val="dk1"/>
              </a:buClr>
              <a:buSzPct val="50000"/>
              <a:buFont typeface="Arial"/>
              <a:buNone/>
            </a:pPr>
            <a:r>
              <a:rPr lang="en" sz="2200" b="1">
                <a:latin typeface="Times New Roman"/>
                <a:ea typeface="Times New Roman"/>
                <a:cs typeface="Times New Roman"/>
                <a:sym typeface="Times New Roman"/>
              </a:rPr>
              <a:t>TEAM MEMBERS: JAY SHAH</a:t>
            </a:r>
            <a:endParaRPr sz="2200" b="1">
              <a:latin typeface="Times New Roman"/>
              <a:ea typeface="Times New Roman"/>
              <a:cs typeface="Times New Roman"/>
              <a:sym typeface="Times New Roman"/>
            </a:endParaRPr>
          </a:p>
          <a:p>
            <a:pPr marL="279400" lvl="0" indent="0" algn="ctr" rtl="0">
              <a:lnSpc>
                <a:spcPct val="90000"/>
              </a:lnSpc>
              <a:spcBef>
                <a:spcPts val="200"/>
              </a:spcBef>
              <a:spcAft>
                <a:spcPts val="0"/>
              </a:spcAft>
              <a:buClr>
                <a:schemeClr val="dk1"/>
              </a:buClr>
              <a:buSzPct val="55000"/>
              <a:buFont typeface="Arial"/>
              <a:buNone/>
            </a:pPr>
            <a:r>
              <a:rPr lang="en" sz="2000" b="1">
                <a:latin typeface="Times New Roman"/>
                <a:ea typeface="Times New Roman"/>
                <a:cs typeface="Times New Roman"/>
                <a:sym typeface="Times New Roman"/>
              </a:rPr>
              <a:t>                                                 JINI BHANUSHALI   </a:t>
            </a:r>
            <a:endParaRPr sz="2000" b="1">
              <a:latin typeface="Times New Roman"/>
              <a:ea typeface="Times New Roman"/>
              <a:cs typeface="Times New Roman"/>
              <a:sym typeface="Times New Roman"/>
            </a:endParaRPr>
          </a:p>
          <a:p>
            <a:pPr marL="0" lvl="0" indent="0" algn="l" rtl="0">
              <a:lnSpc>
                <a:spcPct val="90000"/>
              </a:lnSpc>
              <a:spcBef>
                <a:spcPts val="400"/>
              </a:spcBef>
              <a:spcAft>
                <a:spcPts val="0"/>
              </a:spcAft>
              <a:buSzPct val="154838"/>
              <a:buNone/>
            </a:pPr>
            <a:r>
              <a:rPr lang="en" sz="2000" b="1">
                <a:latin typeface="Times New Roman"/>
                <a:ea typeface="Times New Roman"/>
                <a:cs typeface="Times New Roman"/>
                <a:sym typeface="Times New Roman"/>
              </a:rPr>
              <a:t>                                                               MITALI PATIL         </a:t>
            </a:r>
            <a:endParaRPr sz="2000" b="1">
              <a:latin typeface="Times New Roman"/>
              <a:ea typeface="Times New Roman"/>
              <a:cs typeface="Times New Roman"/>
              <a:sym typeface="Times New Roman"/>
            </a:endParaRPr>
          </a:p>
          <a:p>
            <a:pPr marL="279400" lvl="0" indent="0" algn="l" rtl="0">
              <a:lnSpc>
                <a:spcPct val="90000"/>
              </a:lnSpc>
              <a:spcBef>
                <a:spcPts val="400"/>
              </a:spcBef>
              <a:spcAft>
                <a:spcPts val="0"/>
              </a:spcAft>
              <a:buClr>
                <a:schemeClr val="dk1"/>
              </a:buClr>
              <a:buSzPct val="55000"/>
              <a:buFont typeface="Arial"/>
              <a:buNone/>
            </a:pPr>
            <a:r>
              <a:rPr lang="en" sz="2000" b="1">
                <a:latin typeface="Times New Roman"/>
                <a:ea typeface="Times New Roman"/>
                <a:cs typeface="Times New Roman"/>
                <a:sym typeface="Times New Roman"/>
              </a:rPr>
              <a:t>                                                         RADHA SAWANT</a:t>
            </a:r>
            <a:endParaRPr sz="2000" b="1">
              <a:latin typeface="Times New Roman"/>
              <a:ea typeface="Times New Roman"/>
              <a:cs typeface="Times New Roman"/>
              <a:sym typeface="Times New Roman"/>
            </a:endParaRPr>
          </a:p>
          <a:p>
            <a:pPr marL="0" lvl="0" indent="0" algn="r" rtl="0">
              <a:lnSpc>
                <a:spcPct val="100000"/>
              </a:lnSpc>
              <a:spcBef>
                <a:spcPts val="600"/>
              </a:spcBef>
              <a:spcAft>
                <a:spcPts val="0"/>
              </a:spcAft>
              <a:buSzPct val="89115"/>
              <a:buNone/>
            </a:pPr>
            <a:endParaRPr sz="3475">
              <a:latin typeface="Times New Roman"/>
              <a:ea typeface="Times New Roman"/>
              <a:cs typeface="Times New Roman"/>
              <a:sym typeface="Times New Roman"/>
            </a:endParaRPr>
          </a:p>
          <a:p>
            <a:pPr marL="0" lvl="0" indent="0" algn="r" rtl="0">
              <a:lnSpc>
                <a:spcPct val="100000"/>
              </a:lnSpc>
              <a:spcBef>
                <a:spcPts val="600"/>
              </a:spcBef>
              <a:spcAft>
                <a:spcPts val="0"/>
              </a:spcAft>
              <a:buSzPct val="154838"/>
              <a:buNone/>
            </a:pPr>
            <a:endParaRPr sz="2000"/>
          </a:p>
        </p:txBody>
      </p:sp>
      <p:sp>
        <p:nvSpPr>
          <p:cNvPr id="51" name="Google Shape;51;p11"/>
          <p:cNvSpPr txBox="1">
            <a:spLocks noGrp="1"/>
          </p:cNvSpPr>
          <p:nvPr>
            <p:ph type="sldNum" idx="12"/>
          </p:nvPr>
        </p:nvSpPr>
        <p:spPr>
          <a:xfrm>
            <a:off x="-125" y="4704851"/>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2400"/>
              </a:spcBef>
              <a:spcAft>
                <a:spcPts val="0"/>
              </a:spcAft>
              <a:buClr>
                <a:schemeClr val="dk1"/>
              </a:buClr>
              <a:buSzPts val="1100"/>
              <a:buFont typeface="Arial"/>
              <a:buNone/>
            </a:pPr>
            <a:r>
              <a:rPr lang="en" sz="2600" b="1">
                <a:latin typeface="Oswald"/>
                <a:ea typeface="Oswald"/>
                <a:cs typeface="Oswald"/>
                <a:sym typeface="Oswald"/>
              </a:rPr>
              <a:t>COLUMN-WISE ANALYSIS OF DATA</a:t>
            </a:r>
            <a:endParaRPr sz="2600" b="1">
              <a:latin typeface="Oswald"/>
              <a:ea typeface="Oswald"/>
              <a:cs typeface="Oswald"/>
              <a:sym typeface="Oswald"/>
            </a:endParaRPr>
          </a:p>
          <a:p>
            <a:pPr marL="0" lvl="0" indent="0" algn="l" rtl="0">
              <a:lnSpc>
                <a:spcPct val="100000"/>
              </a:lnSpc>
              <a:spcBef>
                <a:spcPts val="600"/>
              </a:spcBef>
              <a:spcAft>
                <a:spcPts val="0"/>
              </a:spcAft>
              <a:buSzPts val="1400"/>
              <a:buNone/>
            </a:pPr>
            <a:endParaRPr sz="2000"/>
          </a:p>
        </p:txBody>
      </p:sp>
      <p:sp>
        <p:nvSpPr>
          <p:cNvPr id="121" name="Google Shape;121;p20"/>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10</a:t>
            </a:fld>
            <a:endParaRPr/>
          </a:p>
        </p:txBody>
      </p:sp>
      <p:sp>
        <p:nvSpPr>
          <p:cNvPr id="122" name="Google Shape;122;p20"/>
          <p:cNvSpPr txBox="1">
            <a:spLocks noGrp="1"/>
          </p:cNvSpPr>
          <p:nvPr>
            <p:ph type="body" idx="1"/>
          </p:nvPr>
        </p:nvSpPr>
        <p:spPr>
          <a:xfrm>
            <a:off x="578650" y="975075"/>
            <a:ext cx="3890400" cy="3323100"/>
          </a:xfrm>
          <a:prstGeom prst="rect">
            <a:avLst/>
          </a:prstGeom>
          <a:noFill/>
          <a:ln>
            <a:noFill/>
          </a:ln>
        </p:spPr>
        <p:txBody>
          <a:bodyPr spcFirstLastPara="1" wrap="square" lIns="91425" tIns="91425" rIns="91425" bIns="91425" anchor="t" anchorCtr="0">
            <a:noAutofit/>
          </a:bodyPr>
          <a:lstStyle/>
          <a:p>
            <a:pPr marL="457200" marR="330200" lvl="0" indent="0" algn="l" rtl="0">
              <a:lnSpc>
                <a:spcPct val="150000"/>
              </a:lnSpc>
              <a:spcBef>
                <a:spcPts val="0"/>
              </a:spcBef>
              <a:spcAft>
                <a:spcPts val="0"/>
              </a:spcAft>
              <a:buClr>
                <a:schemeClr val="dk1"/>
              </a:buClr>
              <a:buSzPts val="1100"/>
              <a:buFont typeface="Arial"/>
              <a:buNone/>
            </a:pPr>
            <a:r>
              <a:rPr lang="en" sz="1500" b="1">
                <a:latin typeface="Calibri"/>
                <a:ea typeface="Calibri"/>
                <a:cs typeface="Calibri"/>
                <a:sym typeface="Calibri"/>
              </a:rPr>
              <a:t>Purchases vs Installment Purchases</a:t>
            </a:r>
            <a:endParaRPr sz="1500" b="1">
              <a:latin typeface="Calibri"/>
              <a:ea typeface="Calibri"/>
              <a:cs typeface="Calibri"/>
              <a:sym typeface="Calibri"/>
            </a:endParaRPr>
          </a:p>
          <a:p>
            <a:pPr marL="0" lvl="0" indent="0" algn="l" rtl="0">
              <a:lnSpc>
                <a:spcPct val="100000"/>
              </a:lnSpc>
              <a:spcBef>
                <a:spcPts val="600"/>
              </a:spcBef>
              <a:spcAft>
                <a:spcPts val="0"/>
              </a:spcAft>
              <a:buSzPts val="2000"/>
              <a:buNone/>
            </a:pPr>
            <a:endParaRPr/>
          </a:p>
        </p:txBody>
      </p:sp>
      <p:sp>
        <p:nvSpPr>
          <p:cNvPr id="123" name="Google Shape;123;p20"/>
          <p:cNvSpPr txBox="1">
            <a:spLocks noGrp="1"/>
          </p:cNvSpPr>
          <p:nvPr>
            <p:ph type="body" idx="2"/>
          </p:nvPr>
        </p:nvSpPr>
        <p:spPr>
          <a:xfrm>
            <a:off x="4674975" y="974975"/>
            <a:ext cx="3983400" cy="3323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2000"/>
              <a:buNone/>
            </a:pPr>
            <a:r>
              <a:rPr lang="en" sz="1500" b="1">
                <a:latin typeface="Times New Roman"/>
                <a:ea typeface="Times New Roman"/>
                <a:cs typeface="Times New Roman"/>
                <a:sym typeface="Times New Roman"/>
              </a:rPr>
              <a:t>Purchases vs One-off Purchases</a:t>
            </a:r>
            <a:endParaRPr sz="1500" b="1">
              <a:latin typeface="Times New Roman"/>
              <a:ea typeface="Times New Roman"/>
              <a:cs typeface="Times New Roman"/>
              <a:sym typeface="Times New Roman"/>
            </a:endParaRPr>
          </a:p>
          <a:p>
            <a:pPr marL="0" lvl="0" indent="0" algn="l" rtl="0">
              <a:lnSpc>
                <a:spcPct val="100000"/>
              </a:lnSpc>
              <a:spcBef>
                <a:spcPts val="600"/>
              </a:spcBef>
              <a:spcAft>
                <a:spcPts val="0"/>
              </a:spcAft>
              <a:buSzPts val="2000"/>
              <a:buNone/>
            </a:pPr>
            <a:endParaRPr sz="1100" b="1">
              <a:solidFill>
                <a:schemeClr val="dk1"/>
              </a:solidFill>
              <a:latin typeface="Times New Roman"/>
              <a:ea typeface="Times New Roman"/>
              <a:cs typeface="Times New Roman"/>
              <a:sym typeface="Times New Roman"/>
            </a:endParaRPr>
          </a:p>
        </p:txBody>
      </p:sp>
      <p:pic>
        <p:nvPicPr>
          <p:cNvPr id="124" name="Google Shape;124;p20"/>
          <p:cNvPicPr preferRelativeResize="0"/>
          <p:nvPr/>
        </p:nvPicPr>
        <p:blipFill rotWithShape="1">
          <a:blip r:embed="rId3">
            <a:alphaModFix/>
          </a:blip>
          <a:srcRect/>
          <a:stretch/>
        </p:blipFill>
        <p:spPr>
          <a:xfrm>
            <a:off x="866500" y="1518625"/>
            <a:ext cx="3314700" cy="2236000"/>
          </a:xfrm>
          <a:prstGeom prst="rect">
            <a:avLst/>
          </a:prstGeom>
          <a:noFill/>
          <a:ln>
            <a:noFill/>
          </a:ln>
        </p:spPr>
      </p:pic>
      <p:pic>
        <p:nvPicPr>
          <p:cNvPr id="125" name="Google Shape;125;p20"/>
          <p:cNvPicPr preferRelativeResize="0"/>
          <p:nvPr/>
        </p:nvPicPr>
        <p:blipFill rotWithShape="1">
          <a:blip r:embed="rId4">
            <a:alphaModFix/>
          </a:blip>
          <a:srcRect/>
          <a:stretch/>
        </p:blipFill>
        <p:spPr>
          <a:xfrm>
            <a:off x="4888263" y="1518625"/>
            <a:ext cx="3556825" cy="2236000"/>
          </a:xfrm>
          <a:prstGeom prst="rect">
            <a:avLst/>
          </a:prstGeom>
          <a:noFill/>
          <a:ln>
            <a:noFill/>
          </a:ln>
        </p:spPr>
      </p:pic>
      <p:sp>
        <p:nvSpPr>
          <p:cNvPr id="126" name="Google Shape;126;p20"/>
          <p:cNvSpPr txBox="1"/>
          <p:nvPr/>
        </p:nvSpPr>
        <p:spPr>
          <a:xfrm>
            <a:off x="482200" y="3908650"/>
            <a:ext cx="8261700" cy="923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700"/>
              <a:buFont typeface="Arial"/>
              <a:buNone/>
            </a:pPr>
            <a:r>
              <a:rPr lang="en" sz="1600">
                <a:solidFill>
                  <a:schemeClr val="lt1"/>
                </a:solidFill>
                <a:latin typeface="Calibri"/>
                <a:ea typeface="Calibri"/>
                <a:cs typeface="Calibri"/>
                <a:sym typeface="Calibri"/>
              </a:rPr>
              <a:t>T</a:t>
            </a:r>
            <a:r>
              <a:rPr lang="en" sz="1600" b="0" i="0" u="none" strike="noStrike" cap="none">
                <a:solidFill>
                  <a:schemeClr val="lt1"/>
                </a:solidFill>
                <a:latin typeface="Calibri"/>
                <a:ea typeface="Calibri"/>
                <a:cs typeface="Calibri"/>
                <a:sym typeface="Calibri"/>
              </a:rPr>
              <a:t>here is a linear correlation between both the graphs which </a:t>
            </a:r>
            <a:r>
              <a:rPr lang="en" sz="1600">
                <a:solidFill>
                  <a:schemeClr val="lt1"/>
                </a:solidFill>
                <a:latin typeface="Calibri"/>
                <a:ea typeface="Calibri"/>
                <a:cs typeface="Calibri"/>
                <a:sym typeface="Calibri"/>
              </a:rPr>
              <a:t>means</a:t>
            </a:r>
            <a:r>
              <a:rPr lang="en" sz="1600" b="0" i="0" u="none" strike="noStrike" cap="none">
                <a:solidFill>
                  <a:schemeClr val="lt1"/>
                </a:solidFill>
                <a:latin typeface="Calibri"/>
                <a:ea typeface="Calibri"/>
                <a:cs typeface="Calibri"/>
                <a:sym typeface="Calibri"/>
              </a:rPr>
              <a:t> that one off purchase is a result of subtraction of </a:t>
            </a:r>
            <a:r>
              <a:rPr lang="en" sz="1600">
                <a:solidFill>
                  <a:schemeClr val="lt1"/>
                </a:solidFill>
                <a:latin typeface="Calibri"/>
                <a:ea typeface="Calibri"/>
                <a:cs typeface="Calibri"/>
                <a:sym typeface="Calibri"/>
              </a:rPr>
              <a:t>I</a:t>
            </a:r>
            <a:r>
              <a:rPr lang="en" sz="1600" b="0" i="0" u="none" strike="noStrike" cap="none">
                <a:solidFill>
                  <a:schemeClr val="lt1"/>
                </a:solidFill>
                <a:latin typeface="Calibri"/>
                <a:ea typeface="Calibri"/>
                <a:cs typeface="Calibri"/>
                <a:sym typeface="Calibri"/>
              </a:rPr>
              <a:t>nstallment </a:t>
            </a:r>
            <a:r>
              <a:rPr lang="en" sz="1600">
                <a:solidFill>
                  <a:schemeClr val="lt1"/>
                </a:solidFill>
                <a:latin typeface="Calibri"/>
                <a:ea typeface="Calibri"/>
                <a:cs typeface="Calibri"/>
                <a:sym typeface="Calibri"/>
              </a:rPr>
              <a:t>P</a:t>
            </a:r>
            <a:r>
              <a:rPr lang="en" sz="1600" b="0" i="0" u="none" strike="noStrike" cap="none">
                <a:solidFill>
                  <a:schemeClr val="lt1"/>
                </a:solidFill>
                <a:latin typeface="Calibri"/>
                <a:ea typeface="Calibri"/>
                <a:cs typeface="Calibri"/>
                <a:sym typeface="Calibri"/>
              </a:rPr>
              <a:t>urchases, from </a:t>
            </a:r>
            <a:r>
              <a:rPr lang="en" sz="1600">
                <a:solidFill>
                  <a:schemeClr val="lt1"/>
                </a:solidFill>
                <a:latin typeface="Calibri"/>
                <a:ea typeface="Calibri"/>
                <a:cs typeface="Calibri"/>
                <a:sym typeface="Calibri"/>
              </a:rPr>
              <a:t>P</a:t>
            </a:r>
            <a:r>
              <a:rPr lang="en" sz="1600" b="0" i="0" u="none" strike="noStrike" cap="none">
                <a:solidFill>
                  <a:schemeClr val="lt1"/>
                </a:solidFill>
                <a:latin typeface="Calibri"/>
                <a:ea typeface="Calibri"/>
                <a:cs typeface="Calibri"/>
                <a:sym typeface="Calibri"/>
              </a:rPr>
              <a:t>urchases, so we can discard one of these columns.</a:t>
            </a:r>
            <a:endParaRPr sz="1600" b="0" i="0" u="none" strike="noStrike" cap="non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0"/>
        <p:cNvGrpSpPr/>
        <p:nvPr/>
      </p:nvGrpSpPr>
      <p:grpSpPr>
        <a:xfrm>
          <a:off x="0" y="0"/>
          <a:ext cx="0" cy="0"/>
          <a:chOff x="0" y="0"/>
          <a:chExt cx="0" cy="0"/>
        </a:xfrm>
      </p:grpSpPr>
      <p:sp>
        <p:nvSpPr>
          <p:cNvPr id="131" name="Google Shape;131;p21"/>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11</a:t>
            </a:fld>
            <a:endParaRPr/>
          </a:p>
        </p:txBody>
      </p:sp>
      <p:sp>
        <p:nvSpPr>
          <p:cNvPr id="132" name="Google Shape;132;p21"/>
          <p:cNvSpPr txBox="1">
            <a:spLocks noGrp="1"/>
          </p:cNvSpPr>
          <p:nvPr>
            <p:ph type="body" idx="1"/>
          </p:nvPr>
        </p:nvSpPr>
        <p:spPr>
          <a:xfrm>
            <a:off x="450075" y="619661"/>
            <a:ext cx="4019100" cy="62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2000"/>
              <a:buNone/>
            </a:pPr>
            <a:r>
              <a:rPr lang="en" sz="1600" b="1">
                <a:latin typeface="Calibri"/>
                <a:ea typeface="Calibri"/>
                <a:cs typeface="Calibri"/>
                <a:sym typeface="Calibri"/>
              </a:rPr>
              <a:t>One-off Purchases vs One-off Purchase Frequency</a:t>
            </a:r>
            <a:endParaRPr sz="1600">
              <a:latin typeface="Calibri"/>
              <a:ea typeface="Calibri"/>
              <a:cs typeface="Calibri"/>
              <a:sym typeface="Calibri"/>
            </a:endParaRPr>
          </a:p>
        </p:txBody>
      </p:sp>
      <p:sp>
        <p:nvSpPr>
          <p:cNvPr id="133" name="Google Shape;133;p21"/>
          <p:cNvSpPr txBox="1">
            <a:spLocks noGrp="1"/>
          </p:cNvSpPr>
          <p:nvPr>
            <p:ph type="body" idx="2"/>
          </p:nvPr>
        </p:nvSpPr>
        <p:spPr>
          <a:xfrm>
            <a:off x="5346450" y="770411"/>
            <a:ext cx="2979900" cy="32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500" b="1">
                <a:latin typeface="Calibri"/>
                <a:ea typeface="Calibri"/>
                <a:cs typeface="Calibri"/>
                <a:sym typeface="Calibri"/>
              </a:rPr>
              <a:t>Purchases vs Purchases Frequency</a:t>
            </a:r>
            <a:endParaRPr sz="1500" b="1">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p:txBody>
      </p:sp>
      <p:pic>
        <p:nvPicPr>
          <p:cNvPr id="134" name="Google Shape;134;p21"/>
          <p:cNvPicPr preferRelativeResize="0"/>
          <p:nvPr/>
        </p:nvPicPr>
        <p:blipFill rotWithShape="1">
          <a:blip r:embed="rId3">
            <a:alphaModFix/>
          </a:blip>
          <a:srcRect/>
          <a:stretch/>
        </p:blipFill>
        <p:spPr>
          <a:xfrm>
            <a:off x="765338" y="1344986"/>
            <a:ext cx="3388575" cy="2372925"/>
          </a:xfrm>
          <a:prstGeom prst="rect">
            <a:avLst/>
          </a:prstGeom>
          <a:noFill/>
          <a:ln>
            <a:noFill/>
          </a:ln>
        </p:spPr>
      </p:pic>
      <p:pic>
        <p:nvPicPr>
          <p:cNvPr id="135" name="Google Shape;135;p21"/>
          <p:cNvPicPr preferRelativeResize="0"/>
          <p:nvPr/>
        </p:nvPicPr>
        <p:blipFill rotWithShape="1">
          <a:blip r:embed="rId4">
            <a:alphaModFix/>
          </a:blip>
          <a:srcRect/>
          <a:stretch/>
        </p:blipFill>
        <p:spPr>
          <a:xfrm>
            <a:off x="5090550" y="1344986"/>
            <a:ext cx="3491700" cy="2372925"/>
          </a:xfrm>
          <a:prstGeom prst="rect">
            <a:avLst/>
          </a:prstGeom>
          <a:noFill/>
          <a:ln>
            <a:noFill/>
          </a:ln>
        </p:spPr>
      </p:pic>
      <p:sp>
        <p:nvSpPr>
          <p:cNvPr id="136" name="Google Shape;136;p21"/>
          <p:cNvSpPr txBox="1"/>
          <p:nvPr/>
        </p:nvSpPr>
        <p:spPr>
          <a:xfrm>
            <a:off x="450075" y="3971975"/>
            <a:ext cx="84168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600" b="0" i="0" u="none" strike="noStrike" cap="none">
                <a:solidFill>
                  <a:schemeClr val="lt1"/>
                </a:solidFill>
                <a:latin typeface="Calibri"/>
                <a:ea typeface="Calibri"/>
                <a:cs typeface="Calibri"/>
                <a:sym typeface="Calibri"/>
              </a:rPr>
              <a:t>We can discard one of the columns from </a:t>
            </a:r>
            <a:r>
              <a:rPr lang="en" sz="1600">
                <a:solidFill>
                  <a:schemeClr val="lt1"/>
                </a:solidFill>
                <a:latin typeface="Calibri"/>
                <a:ea typeface="Calibri"/>
                <a:cs typeface="Calibri"/>
                <a:sym typeface="Calibri"/>
              </a:rPr>
              <a:t>O</a:t>
            </a:r>
            <a:r>
              <a:rPr lang="en" sz="1600" b="0" i="0" u="none" strike="noStrike" cap="none">
                <a:solidFill>
                  <a:schemeClr val="lt1"/>
                </a:solidFill>
                <a:latin typeface="Calibri"/>
                <a:ea typeface="Calibri"/>
                <a:cs typeface="Calibri"/>
                <a:sym typeface="Calibri"/>
              </a:rPr>
              <a:t>ne-off </a:t>
            </a:r>
            <a:r>
              <a:rPr lang="en" sz="1600">
                <a:solidFill>
                  <a:schemeClr val="lt1"/>
                </a:solidFill>
                <a:latin typeface="Calibri"/>
                <a:ea typeface="Calibri"/>
                <a:cs typeface="Calibri"/>
                <a:sym typeface="Calibri"/>
              </a:rPr>
              <a:t>P</a:t>
            </a:r>
            <a:r>
              <a:rPr lang="en" sz="1600" b="0" i="0" u="none" strike="noStrike" cap="none">
                <a:solidFill>
                  <a:schemeClr val="lt1"/>
                </a:solidFill>
                <a:latin typeface="Calibri"/>
                <a:ea typeface="Calibri"/>
                <a:cs typeface="Calibri"/>
                <a:sym typeface="Calibri"/>
              </a:rPr>
              <a:t>urchases and its </a:t>
            </a:r>
            <a:r>
              <a:rPr lang="en" sz="1600">
                <a:solidFill>
                  <a:schemeClr val="lt1"/>
                </a:solidFill>
                <a:latin typeface="Calibri"/>
                <a:ea typeface="Calibri"/>
                <a:cs typeface="Calibri"/>
                <a:sym typeface="Calibri"/>
              </a:rPr>
              <a:t>F</a:t>
            </a:r>
            <a:r>
              <a:rPr lang="en" sz="1600" b="0" i="0" u="none" strike="noStrike" cap="none">
                <a:solidFill>
                  <a:schemeClr val="lt1"/>
                </a:solidFill>
                <a:latin typeface="Calibri"/>
                <a:ea typeface="Calibri"/>
                <a:cs typeface="Calibri"/>
                <a:sym typeface="Calibri"/>
              </a:rPr>
              <a:t>requency as it shows increasing </a:t>
            </a:r>
            <a:r>
              <a:rPr lang="en" sz="1600">
                <a:solidFill>
                  <a:schemeClr val="lt1"/>
                </a:solidFill>
                <a:latin typeface="Calibri"/>
                <a:ea typeface="Calibri"/>
                <a:cs typeface="Calibri"/>
                <a:sym typeface="Calibri"/>
              </a:rPr>
              <a:t>frequency </a:t>
            </a:r>
            <a:r>
              <a:rPr lang="en" sz="1600" b="0" i="0" u="none" strike="noStrike" cap="none">
                <a:solidFill>
                  <a:schemeClr val="lt1"/>
                </a:solidFill>
                <a:latin typeface="Calibri"/>
                <a:ea typeface="Calibri"/>
                <a:cs typeface="Calibri"/>
                <a:sym typeface="Calibri"/>
              </a:rPr>
              <a:t>with </a:t>
            </a:r>
            <a:r>
              <a:rPr lang="en" sz="1600">
                <a:solidFill>
                  <a:schemeClr val="lt1"/>
                </a:solidFill>
                <a:latin typeface="Calibri"/>
                <a:ea typeface="Calibri"/>
                <a:cs typeface="Calibri"/>
                <a:sym typeface="Calibri"/>
              </a:rPr>
              <a:t>the increase in purchase, </a:t>
            </a:r>
            <a:r>
              <a:rPr lang="en" sz="1600" b="0" i="0" u="none" strike="noStrike" cap="none">
                <a:solidFill>
                  <a:schemeClr val="lt1"/>
                </a:solidFill>
                <a:latin typeface="Calibri"/>
                <a:ea typeface="Calibri"/>
                <a:cs typeface="Calibri"/>
                <a:sym typeface="Calibri"/>
              </a:rPr>
              <a:t>and the same for </a:t>
            </a:r>
            <a:r>
              <a:rPr lang="en" sz="1600">
                <a:solidFill>
                  <a:schemeClr val="lt1"/>
                </a:solidFill>
                <a:latin typeface="Calibri"/>
                <a:ea typeface="Calibri"/>
                <a:cs typeface="Calibri"/>
                <a:sym typeface="Calibri"/>
              </a:rPr>
              <a:t>P</a:t>
            </a:r>
            <a:r>
              <a:rPr lang="en" sz="1600" b="0" i="0" u="none" strike="noStrike" cap="none">
                <a:solidFill>
                  <a:schemeClr val="lt1"/>
                </a:solidFill>
                <a:latin typeface="Calibri"/>
                <a:ea typeface="Calibri"/>
                <a:cs typeface="Calibri"/>
                <a:sym typeface="Calibri"/>
              </a:rPr>
              <a:t>urchase and its </a:t>
            </a:r>
            <a:r>
              <a:rPr lang="en" sz="1600">
                <a:solidFill>
                  <a:schemeClr val="lt1"/>
                </a:solidFill>
                <a:latin typeface="Calibri"/>
                <a:ea typeface="Calibri"/>
                <a:cs typeface="Calibri"/>
                <a:sym typeface="Calibri"/>
              </a:rPr>
              <a:t>F</a:t>
            </a:r>
            <a:r>
              <a:rPr lang="en" sz="1600" b="0" i="0" u="none" strike="noStrike" cap="none">
                <a:solidFill>
                  <a:schemeClr val="lt1"/>
                </a:solidFill>
                <a:latin typeface="Calibri"/>
                <a:ea typeface="Calibri"/>
                <a:cs typeface="Calibri"/>
                <a:sym typeface="Calibri"/>
              </a:rPr>
              <a:t>requency</a:t>
            </a:r>
            <a:r>
              <a:rPr lang="en" sz="1600">
                <a:solidFill>
                  <a:schemeClr val="lt1"/>
                </a:solidFill>
                <a:latin typeface="Calibri"/>
                <a:ea typeface="Calibri"/>
                <a:cs typeface="Calibri"/>
                <a:sym typeface="Calibri"/>
              </a:rPr>
              <a:t>.</a:t>
            </a:r>
            <a:endParaRPr sz="1600" b="0" i="0" u="none" strike="noStrike" cap="non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0"/>
        <p:cNvGrpSpPr/>
        <p:nvPr/>
      </p:nvGrpSpPr>
      <p:grpSpPr>
        <a:xfrm>
          <a:off x="0" y="0"/>
          <a:ext cx="0" cy="0"/>
          <a:chOff x="0" y="0"/>
          <a:chExt cx="0" cy="0"/>
        </a:xfrm>
      </p:grpSpPr>
      <p:sp>
        <p:nvSpPr>
          <p:cNvPr id="141" name="Google Shape;141;p2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12</a:t>
            </a:fld>
            <a:endParaRPr/>
          </a:p>
        </p:txBody>
      </p:sp>
      <p:sp>
        <p:nvSpPr>
          <p:cNvPr id="142" name="Google Shape;142;p22"/>
          <p:cNvSpPr txBox="1">
            <a:spLocks noGrp="1"/>
          </p:cNvSpPr>
          <p:nvPr>
            <p:ph type="body" idx="1"/>
          </p:nvPr>
        </p:nvSpPr>
        <p:spPr>
          <a:xfrm>
            <a:off x="375050" y="811625"/>
            <a:ext cx="4094100" cy="70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2000"/>
              <a:buNone/>
            </a:pPr>
            <a:r>
              <a:rPr lang="en" sz="1600" b="1">
                <a:latin typeface="Calibri"/>
                <a:ea typeface="Calibri"/>
                <a:cs typeface="Calibri"/>
                <a:sym typeface="Calibri"/>
              </a:rPr>
              <a:t>Cash Advance vs </a:t>
            </a:r>
            <a:endParaRPr sz="1600" b="1">
              <a:latin typeface="Calibri"/>
              <a:ea typeface="Calibri"/>
              <a:cs typeface="Calibri"/>
              <a:sym typeface="Calibri"/>
            </a:endParaRPr>
          </a:p>
          <a:p>
            <a:pPr marL="0" lvl="0" indent="0" algn="ctr" rtl="0">
              <a:lnSpc>
                <a:spcPct val="100000"/>
              </a:lnSpc>
              <a:spcBef>
                <a:spcPts val="600"/>
              </a:spcBef>
              <a:spcAft>
                <a:spcPts val="0"/>
              </a:spcAft>
              <a:buSzPts val="2000"/>
              <a:buNone/>
            </a:pPr>
            <a:r>
              <a:rPr lang="en" sz="1600" b="1">
                <a:latin typeface="Calibri"/>
                <a:ea typeface="Calibri"/>
                <a:cs typeface="Calibri"/>
                <a:sym typeface="Calibri"/>
              </a:rPr>
              <a:t>Cash Advance Frequency</a:t>
            </a:r>
            <a:r>
              <a:rPr lang="en" sz="1600" b="1">
                <a:solidFill>
                  <a:schemeClr val="dk1"/>
                </a:solidFill>
                <a:latin typeface="Calibri"/>
                <a:ea typeface="Calibri"/>
                <a:cs typeface="Calibri"/>
                <a:sym typeface="Calibri"/>
              </a:rPr>
              <a:t>   </a:t>
            </a:r>
            <a:endParaRPr sz="1600" b="1">
              <a:solidFill>
                <a:schemeClr val="dk1"/>
              </a:solidFill>
              <a:latin typeface="Calibri"/>
              <a:ea typeface="Calibri"/>
              <a:cs typeface="Calibri"/>
              <a:sym typeface="Calibri"/>
            </a:endParaRPr>
          </a:p>
          <a:p>
            <a:pPr marL="0" lvl="0" indent="0" algn="ctr" rtl="0">
              <a:lnSpc>
                <a:spcPct val="100000"/>
              </a:lnSpc>
              <a:spcBef>
                <a:spcPts val="600"/>
              </a:spcBef>
              <a:spcAft>
                <a:spcPts val="0"/>
              </a:spcAft>
              <a:buSzPts val="2000"/>
              <a:buNone/>
            </a:pPr>
            <a:endParaRPr sz="1600" b="1">
              <a:solidFill>
                <a:schemeClr val="dk1"/>
              </a:solidFill>
              <a:latin typeface="Calibri"/>
              <a:ea typeface="Calibri"/>
              <a:cs typeface="Calibri"/>
              <a:sym typeface="Calibri"/>
            </a:endParaRPr>
          </a:p>
          <a:p>
            <a:pPr marL="0" lvl="0" indent="0" algn="ctr" rtl="0">
              <a:lnSpc>
                <a:spcPct val="100000"/>
              </a:lnSpc>
              <a:spcBef>
                <a:spcPts val="600"/>
              </a:spcBef>
              <a:spcAft>
                <a:spcPts val="0"/>
              </a:spcAft>
              <a:buSzPts val="2000"/>
              <a:buNone/>
            </a:pPr>
            <a:endParaRPr sz="1600" b="1">
              <a:solidFill>
                <a:schemeClr val="dk1"/>
              </a:solidFill>
              <a:latin typeface="Calibri"/>
              <a:ea typeface="Calibri"/>
              <a:cs typeface="Calibri"/>
              <a:sym typeface="Calibri"/>
            </a:endParaRPr>
          </a:p>
        </p:txBody>
      </p:sp>
      <p:sp>
        <p:nvSpPr>
          <p:cNvPr id="143" name="Google Shape;143;p22"/>
          <p:cNvSpPr txBox="1">
            <a:spLocks noGrp="1"/>
          </p:cNvSpPr>
          <p:nvPr>
            <p:ph type="body" idx="2"/>
          </p:nvPr>
        </p:nvSpPr>
        <p:spPr>
          <a:xfrm>
            <a:off x="4674975" y="811625"/>
            <a:ext cx="4094100" cy="70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SzPts val="2000"/>
              <a:buNone/>
            </a:pPr>
            <a:r>
              <a:rPr lang="en" sz="1600" b="1">
                <a:latin typeface="Calibri"/>
                <a:ea typeface="Calibri"/>
                <a:cs typeface="Calibri"/>
                <a:sym typeface="Calibri"/>
              </a:rPr>
              <a:t>Installment Purchases VS </a:t>
            </a:r>
            <a:endParaRPr sz="1600" b="1">
              <a:latin typeface="Calibri"/>
              <a:ea typeface="Calibri"/>
              <a:cs typeface="Calibri"/>
              <a:sym typeface="Calibri"/>
            </a:endParaRPr>
          </a:p>
          <a:p>
            <a:pPr marL="0" lvl="0" indent="0" algn="ctr" rtl="0">
              <a:lnSpc>
                <a:spcPct val="150000"/>
              </a:lnSpc>
              <a:spcBef>
                <a:spcPts val="0"/>
              </a:spcBef>
              <a:spcAft>
                <a:spcPts val="0"/>
              </a:spcAft>
              <a:buSzPts val="2000"/>
              <a:buNone/>
            </a:pPr>
            <a:r>
              <a:rPr lang="en" sz="1600" b="1">
                <a:latin typeface="Calibri"/>
                <a:ea typeface="Calibri"/>
                <a:cs typeface="Calibri"/>
                <a:sym typeface="Calibri"/>
              </a:rPr>
              <a:t>Installment Purchase Frequency</a:t>
            </a:r>
            <a:r>
              <a:rPr lang="en" sz="1600" b="1">
                <a:latin typeface="Times New Roman"/>
                <a:ea typeface="Times New Roman"/>
                <a:cs typeface="Times New Roman"/>
                <a:sym typeface="Times New Roman"/>
              </a:rPr>
              <a:t>   </a:t>
            </a:r>
            <a:r>
              <a:rPr lang="en" sz="1200" b="1">
                <a:solidFill>
                  <a:schemeClr val="dk1"/>
                </a:solidFill>
                <a:latin typeface="Times New Roman"/>
                <a:ea typeface="Times New Roman"/>
                <a:cs typeface="Times New Roman"/>
                <a:sym typeface="Times New Roman"/>
              </a:rPr>
              <a:t>                                                                                  </a:t>
            </a:r>
            <a:endParaRPr/>
          </a:p>
        </p:txBody>
      </p:sp>
      <p:pic>
        <p:nvPicPr>
          <p:cNvPr id="144" name="Google Shape;144;p22"/>
          <p:cNvPicPr preferRelativeResize="0"/>
          <p:nvPr/>
        </p:nvPicPr>
        <p:blipFill rotWithShape="1">
          <a:blip r:embed="rId3">
            <a:alphaModFix/>
          </a:blip>
          <a:srcRect/>
          <a:stretch/>
        </p:blipFill>
        <p:spPr>
          <a:xfrm>
            <a:off x="525438" y="1658675"/>
            <a:ext cx="3793325" cy="1993075"/>
          </a:xfrm>
          <a:prstGeom prst="rect">
            <a:avLst/>
          </a:prstGeom>
          <a:noFill/>
          <a:ln>
            <a:noFill/>
          </a:ln>
        </p:spPr>
      </p:pic>
      <p:pic>
        <p:nvPicPr>
          <p:cNvPr id="145" name="Google Shape;145;p22"/>
          <p:cNvPicPr preferRelativeResize="0"/>
          <p:nvPr/>
        </p:nvPicPr>
        <p:blipFill rotWithShape="1">
          <a:blip r:embed="rId4">
            <a:alphaModFix/>
          </a:blip>
          <a:srcRect/>
          <a:stretch/>
        </p:blipFill>
        <p:spPr>
          <a:xfrm>
            <a:off x="4748500" y="1658675"/>
            <a:ext cx="3947050" cy="1993075"/>
          </a:xfrm>
          <a:prstGeom prst="rect">
            <a:avLst/>
          </a:prstGeom>
          <a:noFill/>
          <a:ln>
            <a:noFill/>
          </a:ln>
        </p:spPr>
      </p:pic>
      <p:sp>
        <p:nvSpPr>
          <p:cNvPr id="146" name="Google Shape;146;p22"/>
          <p:cNvSpPr txBox="1"/>
          <p:nvPr/>
        </p:nvSpPr>
        <p:spPr>
          <a:xfrm>
            <a:off x="431450" y="3938900"/>
            <a:ext cx="81702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600">
                <a:solidFill>
                  <a:schemeClr val="lt1"/>
                </a:solidFill>
                <a:latin typeface="Calibri"/>
                <a:ea typeface="Calibri"/>
                <a:cs typeface="Calibri"/>
                <a:sym typeface="Calibri"/>
              </a:rPr>
              <a:t>C</a:t>
            </a:r>
            <a:r>
              <a:rPr lang="en" sz="1600" b="0" i="0" u="none" strike="noStrike" cap="none">
                <a:solidFill>
                  <a:schemeClr val="lt1"/>
                </a:solidFill>
                <a:latin typeface="Calibri"/>
                <a:ea typeface="Calibri"/>
                <a:cs typeface="Calibri"/>
                <a:sym typeface="Calibri"/>
              </a:rPr>
              <a:t>ash advance and its frequency  shows no trend, so bo</a:t>
            </a:r>
            <a:r>
              <a:rPr lang="en" sz="1600">
                <a:solidFill>
                  <a:schemeClr val="lt1"/>
                </a:solidFill>
                <a:latin typeface="Calibri"/>
                <a:ea typeface="Calibri"/>
                <a:cs typeface="Calibri"/>
                <a:sym typeface="Calibri"/>
              </a:rPr>
              <a:t>th can be used</a:t>
            </a:r>
            <a:r>
              <a:rPr lang="en" sz="1600" b="0" i="0" u="none" strike="noStrike" cap="none">
                <a:solidFill>
                  <a:schemeClr val="lt1"/>
                </a:solidFill>
                <a:latin typeface="Calibri"/>
                <a:ea typeface="Calibri"/>
                <a:cs typeface="Calibri"/>
                <a:sym typeface="Calibri"/>
              </a:rPr>
              <a:t>. However</a:t>
            </a:r>
            <a:r>
              <a:rPr lang="en" sz="1600">
                <a:solidFill>
                  <a:schemeClr val="lt1"/>
                </a:solidFill>
                <a:latin typeface="Calibri"/>
                <a:ea typeface="Calibri"/>
                <a:cs typeface="Calibri"/>
                <a:sym typeface="Calibri"/>
              </a:rPr>
              <a:t>, one column from Installments Purchases and its Frequency can be discarded as they show a similar trend. </a:t>
            </a:r>
            <a:endParaRPr sz="1600" b="0" i="0" u="none" strike="noStrike" cap="non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782850" y="205996"/>
            <a:ext cx="7578300" cy="77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Calibri"/>
                <a:ea typeface="Calibri"/>
                <a:cs typeface="Calibri"/>
                <a:sym typeface="Calibri"/>
              </a:rPr>
              <a:t>TENURE</a:t>
            </a:r>
            <a:endParaRPr sz="2600" b="1">
              <a:latin typeface="Calibri"/>
              <a:ea typeface="Calibri"/>
              <a:cs typeface="Calibri"/>
              <a:sym typeface="Calibri"/>
            </a:endParaRPr>
          </a:p>
        </p:txBody>
      </p:sp>
      <p:sp>
        <p:nvSpPr>
          <p:cNvPr id="152" name="Google Shape;152;p23"/>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13</a:t>
            </a:fld>
            <a:endParaRPr/>
          </a:p>
        </p:txBody>
      </p:sp>
      <p:sp>
        <p:nvSpPr>
          <p:cNvPr id="153" name="Google Shape;153;p23"/>
          <p:cNvSpPr txBox="1">
            <a:spLocks noGrp="1"/>
          </p:cNvSpPr>
          <p:nvPr>
            <p:ph type="body" idx="1"/>
          </p:nvPr>
        </p:nvSpPr>
        <p:spPr>
          <a:xfrm>
            <a:off x="471500" y="878675"/>
            <a:ext cx="3997500" cy="3836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Clr>
                <a:schemeClr val="dk1"/>
              </a:buClr>
              <a:buSzPts val="1100"/>
              <a:buFont typeface="Arial"/>
              <a:buNone/>
            </a:pPr>
            <a:endParaRPr sz="1500" b="1">
              <a:solidFill>
                <a:schemeClr val="dk1"/>
              </a:solidFill>
              <a:latin typeface="Calibri"/>
              <a:ea typeface="Calibri"/>
              <a:cs typeface="Calibri"/>
              <a:sym typeface="Calibri"/>
            </a:endParaRPr>
          </a:p>
          <a:p>
            <a:pPr marL="0" lvl="0" indent="0" algn="l" rtl="0">
              <a:lnSpc>
                <a:spcPct val="100000"/>
              </a:lnSpc>
              <a:spcBef>
                <a:spcPts val="1200"/>
              </a:spcBef>
              <a:spcAft>
                <a:spcPts val="0"/>
              </a:spcAft>
              <a:buSzPts val="2000"/>
              <a:buNone/>
            </a:pPr>
            <a:endParaRPr/>
          </a:p>
        </p:txBody>
      </p:sp>
      <p:pic>
        <p:nvPicPr>
          <p:cNvPr id="154" name="Google Shape;154;p23"/>
          <p:cNvPicPr preferRelativeResize="0"/>
          <p:nvPr/>
        </p:nvPicPr>
        <p:blipFill rotWithShape="1">
          <a:blip r:embed="rId3">
            <a:alphaModFix/>
          </a:blip>
          <a:srcRect/>
          <a:stretch/>
        </p:blipFill>
        <p:spPr>
          <a:xfrm>
            <a:off x="578650" y="985700"/>
            <a:ext cx="8084325" cy="2820600"/>
          </a:xfrm>
          <a:prstGeom prst="rect">
            <a:avLst/>
          </a:prstGeom>
          <a:noFill/>
          <a:ln>
            <a:noFill/>
          </a:ln>
        </p:spPr>
      </p:pic>
      <p:sp>
        <p:nvSpPr>
          <p:cNvPr id="155" name="Google Shape;155;p23"/>
          <p:cNvSpPr txBox="1"/>
          <p:nvPr/>
        </p:nvSpPr>
        <p:spPr>
          <a:xfrm>
            <a:off x="1157300" y="1093000"/>
            <a:ext cx="288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aleway"/>
              <a:ea typeface="Raleway"/>
              <a:cs typeface="Raleway"/>
              <a:sym typeface="Raleway"/>
            </a:endParaRPr>
          </a:p>
        </p:txBody>
      </p:sp>
      <p:sp>
        <p:nvSpPr>
          <p:cNvPr id="156" name="Google Shape;156;p23"/>
          <p:cNvSpPr txBox="1"/>
          <p:nvPr/>
        </p:nvSpPr>
        <p:spPr>
          <a:xfrm>
            <a:off x="575625" y="3976125"/>
            <a:ext cx="80844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200"/>
              </a:spcBef>
              <a:spcAft>
                <a:spcPts val="0"/>
              </a:spcAft>
              <a:buClr>
                <a:schemeClr val="dk1"/>
              </a:buClr>
              <a:buSzPts val="1100"/>
              <a:buFont typeface="Arial"/>
              <a:buNone/>
            </a:pPr>
            <a:r>
              <a:rPr lang="en" sz="1600" b="0" i="0" u="none" strike="noStrike" cap="none">
                <a:solidFill>
                  <a:schemeClr val="lt1"/>
                </a:solidFill>
                <a:latin typeface="Calibri"/>
                <a:ea typeface="Calibri"/>
                <a:cs typeface="Calibri"/>
                <a:sym typeface="Calibri"/>
              </a:rPr>
              <a:t>Most of the customers have 12 </a:t>
            </a:r>
            <a:r>
              <a:rPr lang="en" sz="1600">
                <a:solidFill>
                  <a:schemeClr val="lt1"/>
                </a:solidFill>
                <a:latin typeface="Calibri"/>
                <a:ea typeface="Calibri"/>
                <a:cs typeface="Calibri"/>
                <a:sym typeface="Calibri"/>
              </a:rPr>
              <a:t>year </a:t>
            </a:r>
            <a:r>
              <a:rPr lang="en" sz="1600" b="0" i="0" u="none" strike="noStrike" cap="none">
                <a:solidFill>
                  <a:schemeClr val="lt1"/>
                </a:solidFill>
                <a:latin typeface="Calibri"/>
                <a:ea typeface="Calibri"/>
                <a:cs typeface="Calibri"/>
                <a:sym typeface="Calibri"/>
              </a:rPr>
              <a:t>as their Tenure</a:t>
            </a:r>
            <a:r>
              <a:rPr lang="en" sz="1600">
                <a:solidFill>
                  <a:schemeClr val="lt1"/>
                </a:solidFill>
                <a:latin typeface="Calibri"/>
                <a:ea typeface="Calibri"/>
                <a:cs typeface="Calibri"/>
                <a:sym typeface="Calibri"/>
              </a:rPr>
              <a:t>, so we will have to further analyze this data and hence keep the tenure column in the final dataset.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Google Shape;161;p24"/>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14</a:t>
            </a:fld>
            <a:endParaRPr/>
          </a:p>
        </p:txBody>
      </p:sp>
      <p:sp>
        <p:nvSpPr>
          <p:cNvPr id="162" name="Google Shape;162;p24"/>
          <p:cNvSpPr txBox="1">
            <a:spLocks noGrp="1"/>
          </p:cNvSpPr>
          <p:nvPr>
            <p:ph type="body" idx="1"/>
          </p:nvPr>
        </p:nvSpPr>
        <p:spPr>
          <a:xfrm>
            <a:off x="278600" y="289325"/>
            <a:ext cx="4596300" cy="4505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Clr>
                <a:schemeClr val="dk1"/>
              </a:buClr>
              <a:buSzPts val="1100"/>
              <a:buFont typeface="Arial"/>
              <a:buNone/>
            </a:pPr>
            <a:r>
              <a:rPr lang="en" sz="1600" b="1">
                <a:latin typeface="Calibri"/>
                <a:ea typeface="Calibri"/>
                <a:cs typeface="Calibri"/>
                <a:sym typeface="Calibri"/>
              </a:rPr>
              <a:t>            </a:t>
            </a:r>
            <a:endParaRPr sz="1600" b="1">
              <a:latin typeface="Calibri"/>
              <a:ea typeface="Calibri"/>
              <a:cs typeface="Calibri"/>
              <a:sym typeface="Calibri"/>
            </a:endParaRPr>
          </a:p>
          <a:p>
            <a:pPr marL="0" lvl="0" indent="0" algn="l" rtl="0">
              <a:lnSpc>
                <a:spcPct val="150000"/>
              </a:lnSpc>
              <a:spcBef>
                <a:spcPts val="1200"/>
              </a:spcBef>
              <a:spcAft>
                <a:spcPts val="0"/>
              </a:spcAft>
              <a:buClr>
                <a:schemeClr val="dk1"/>
              </a:buClr>
              <a:buSzPts val="1100"/>
              <a:buFont typeface="Arial"/>
              <a:buNone/>
            </a:pPr>
            <a:r>
              <a:rPr lang="en" sz="1600" b="1">
                <a:latin typeface="Calibri"/>
                <a:ea typeface="Calibri"/>
                <a:cs typeface="Calibri"/>
                <a:sym typeface="Calibri"/>
              </a:rPr>
              <a:t>          Tenure vs Cash Advance Frequency</a:t>
            </a:r>
            <a:endParaRPr sz="1600" b="1">
              <a:latin typeface="Calibri"/>
              <a:ea typeface="Calibri"/>
              <a:cs typeface="Calibri"/>
              <a:sym typeface="Calibri"/>
            </a:endParaRPr>
          </a:p>
          <a:p>
            <a:pPr marL="0" lvl="0" indent="0" algn="l" rtl="0">
              <a:lnSpc>
                <a:spcPct val="150000"/>
              </a:lnSpc>
              <a:spcBef>
                <a:spcPts val="1200"/>
              </a:spcBef>
              <a:spcAft>
                <a:spcPts val="0"/>
              </a:spcAft>
              <a:buClr>
                <a:schemeClr val="dk1"/>
              </a:buClr>
              <a:buSzPts val="1100"/>
              <a:buFont typeface="Arial"/>
              <a:buNone/>
            </a:pPr>
            <a:r>
              <a:rPr lang="en" sz="1600" b="1">
                <a:latin typeface="Calibri"/>
                <a:ea typeface="Calibri"/>
                <a:cs typeface="Calibri"/>
                <a:sym typeface="Calibri"/>
              </a:rPr>
              <a:t>             </a:t>
            </a: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just" rtl="0">
              <a:lnSpc>
                <a:spcPct val="150000"/>
              </a:lnSpc>
              <a:spcBef>
                <a:spcPts val="0"/>
              </a:spcBef>
              <a:spcAft>
                <a:spcPts val="0"/>
              </a:spcAft>
              <a:buSzPts val="1100"/>
              <a:buNone/>
            </a:pPr>
            <a:endParaRPr sz="1600">
              <a:latin typeface="Calibri"/>
              <a:ea typeface="Calibri"/>
              <a:cs typeface="Calibri"/>
              <a:sym typeface="Calibri"/>
            </a:endParaRPr>
          </a:p>
          <a:p>
            <a:pPr marL="0" lvl="0" indent="0" algn="l" rtl="0">
              <a:lnSpc>
                <a:spcPct val="150000"/>
              </a:lnSpc>
              <a:spcBef>
                <a:spcPts val="0"/>
              </a:spcBef>
              <a:spcAft>
                <a:spcPts val="0"/>
              </a:spcAft>
              <a:buSzPts val="1100"/>
              <a:buNone/>
            </a:pPr>
            <a:r>
              <a:rPr lang="en" sz="1500">
                <a:latin typeface="Calibri"/>
                <a:ea typeface="Calibri"/>
                <a:cs typeface="Calibri"/>
                <a:sym typeface="Calibri"/>
              </a:rPr>
              <a:t>Old customer with 12 years has cash frequency less than one the new customer who takes more cash advance.</a:t>
            </a:r>
            <a:endParaRPr sz="1500">
              <a:latin typeface="Calibri"/>
              <a:ea typeface="Calibri"/>
              <a:cs typeface="Calibri"/>
              <a:sym typeface="Calibri"/>
            </a:endParaRPr>
          </a:p>
          <a:p>
            <a:pPr marL="0" lvl="0" indent="0" algn="just" rtl="0">
              <a:lnSpc>
                <a:spcPct val="150000"/>
              </a:lnSpc>
              <a:spcBef>
                <a:spcPts val="0"/>
              </a:spcBef>
              <a:spcAft>
                <a:spcPts val="0"/>
              </a:spcAft>
              <a:buClr>
                <a:schemeClr val="dk1"/>
              </a:buClr>
              <a:buSzPts val="1100"/>
              <a:buFont typeface="Arial"/>
              <a:buNone/>
            </a:pP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endParaRPr/>
          </a:p>
          <a:p>
            <a:pPr marL="0" lvl="0" indent="0" algn="just" rtl="0">
              <a:lnSpc>
                <a:spcPct val="150000"/>
              </a:lnSpc>
              <a:spcBef>
                <a:spcPts val="0"/>
              </a:spcBef>
              <a:spcAft>
                <a:spcPts val="0"/>
              </a:spcAft>
              <a:buClr>
                <a:schemeClr val="dk1"/>
              </a:buClr>
              <a:buSzPts val="1100"/>
              <a:buFont typeface="Arial"/>
              <a:buNone/>
            </a:pPr>
            <a:endParaRPr sz="1600">
              <a:latin typeface="Calibri"/>
              <a:ea typeface="Calibri"/>
              <a:cs typeface="Calibri"/>
              <a:sym typeface="Calibri"/>
            </a:endParaRPr>
          </a:p>
          <a:p>
            <a:pPr marL="0" lvl="0" indent="0" algn="l" rtl="0">
              <a:lnSpc>
                <a:spcPct val="100000"/>
              </a:lnSpc>
              <a:spcBef>
                <a:spcPts val="1200"/>
              </a:spcBef>
              <a:spcAft>
                <a:spcPts val="0"/>
              </a:spcAft>
              <a:buSzPts val="2000"/>
              <a:buNone/>
            </a:pPr>
            <a:endParaRPr/>
          </a:p>
        </p:txBody>
      </p:sp>
      <p:sp>
        <p:nvSpPr>
          <p:cNvPr id="163" name="Google Shape;163;p24"/>
          <p:cNvSpPr txBox="1">
            <a:spLocks noGrp="1"/>
          </p:cNvSpPr>
          <p:nvPr>
            <p:ph type="body" idx="2"/>
          </p:nvPr>
        </p:nvSpPr>
        <p:spPr>
          <a:xfrm>
            <a:off x="5049200" y="855575"/>
            <a:ext cx="3371700" cy="3627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2000"/>
              <a:buFont typeface="Arial"/>
              <a:buNone/>
            </a:pPr>
            <a:r>
              <a:rPr lang="en" sz="1600" b="1">
                <a:latin typeface="Calibri"/>
                <a:ea typeface="Calibri"/>
                <a:cs typeface="Calibri"/>
                <a:sym typeface="Calibri"/>
              </a:rPr>
              <a:t>Tenure vs Minimum Payments</a:t>
            </a:r>
            <a:endParaRPr sz="1600" b="1">
              <a:latin typeface="Calibri"/>
              <a:ea typeface="Calibri"/>
              <a:cs typeface="Calibri"/>
              <a:sym typeface="Calibri"/>
            </a:endParaRPr>
          </a:p>
          <a:p>
            <a:pPr marL="0" lvl="0" indent="0" algn="l" rtl="0">
              <a:lnSpc>
                <a:spcPct val="100000"/>
              </a:lnSpc>
              <a:spcBef>
                <a:spcPts val="600"/>
              </a:spcBef>
              <a:spcAft>
                <a:spcPts val="0"/>
              </a:spcAft>
              <a:buSzPts val="2000"/>
              <a:buNone/>
            </a:pPr>
            <a:r>
              <a:rPr lang="en" sz="1600" b="1">
                <a:latin typeface="Calibri"/>
                <a:ea typeface="Calibri"/>
                <a:cs typeface="Calibri"/>
                <a:sym typeface="Calibri"/>
              </a:rPr>
              <a:t>  </a:t>
            </a:r>
            <a:endParaRPr/>
          </a:p>
          <a:p>
            <a:pPr marL="0" lvl="0" indent="0" algn="l" rtl="0">
              <a:lnSpc>
                <a:spcPct val="100000"/>
              </a:lnSpc>
              <a:spcBef>
                <a:spcPts val="600"/>
              </a:spcBef>
              <a:spcAft>
                <a:spcPts val="0"/>
              </a:spcAft>
              <a:buSzPts val="2000"/>
              <a:buNone/>
            </a:pPr>
            <a:endParaRPr/>
          </a:p>
          <a:p>
            <a:pPr marL="0" lvl="0" indent="0" algn="just" rtl="0">
              <a:lnSpc>
                <a:spcPct val="150000"/>
              </a:lnSpc>
              <a:spcBef>
                <a:spcPts val="1200"/>
              </a:spcBef>
              <a:spcAft>
                <a:spcPts val="0"/>
              </a:spcAft>
              <a:buClr>
                <a:schemeClr val="dk1"/>
              </a:buClr>
              <a:buSzPts val="1100"/>
              <a:buFont typeface="Arial"/>
              <a:buNone/>
            </a:pPr>
            <a:endParaRPr sz="1600">
              <a:latin typeface="Times New Roman"/>
              <a:ea typeface="Times New Roman"/>
              <a:cs typeface="Times New Roman"/>
              <a:sym typeface="Times New Roman"/>
            </a:endParaRPr>
          </a:p>
          <a:p>
            <a:pPr marL="0" lvl="0" indent="0" algn="l" rtl="0">
              <a:lnSpc>
                <a:spcPct val="100000"/>
              </a:lnSpc>
              <a:spcBef>
                <a:spcPts val="1200"/>
              </a:spcBef>
              <a:spcAft>
                <a:spcPts val="0"/>
              </a:spcAft>
              <a:buSzPts val="2000"/>
              <a:buNone/>
            </a:pPr>
            <a:endParaRPr/>
          </a:p>
        </p:txBody>
      </p:sp>
      <p:pic>
        <p:nvPicPr>
          <p:cNvPr id="164" name="Google Shape;164;p24"/>
          <p:cNvPicPr preferRelativeResize="0"/>
          <p:nvPr/>
        </p:nvPicPr>
        <p:blipFill rotWithShape="1">
          <a:blip r:embed="rId3">
            <a:alphaModFix/>
          </a:blip>
          <a:srcRect/>
          <a:stretch/>
        </p:blipFill>
        <p:spPr>
          <a:xfrm>
            <a:off x="4874900" y="1317000"/>
            <a:ext cx="3371850" cy="1695450"/>
          </a:xfrm>
          <a:prstGeom prst="rect">
            <a:avLst/>
          </a:prstGeom>
          <a:noFill/>
          <a:ln>
            <a:noFill/>
          </a:ln>
        </p:spPr>
      </p:pic>
      <p:pic>
        <p:nvPicPr>
          <p:cNvPr id="165" name="Google Shape;165;p24"/>
          <p:cNvPicPr preferRelativeResize="0"/>
          <p:nvPr/>
        </p:nvPicPr>
        <p:blipFill>
          <a:blip r:embed="rId4">
            <a:alphaModFix/>
          </a:blip>
          <a:stretch>
            <a:fillRect/>
          </a:stretch>
        </p:blipFill>
        <p:spPr>
          <a:xfrm>
            <a:off x="687875" y="1245160"/>
            <a:ext cx="3371850" cy="2653178"/>
          </a:xfrm>
          <a:prstGeom prst="rect">
            <a:avLst/>
          </a:prstGeom>
          <a:noFill/>
          <a:ln>
            <a:noFill/>
          </a:ln>
        </p:spPr>
      </p:pic>
      <p:sp>
        <p:nvSpPr>
          <p:cNvPr id="166" name="Google Shape;166;p24"/>
          <p:cNvSpPr txBox="1"/>
          <p:nvPr/>
        </p:nvSpPr>
        <p:spPr>
          <a:xfrm>
            <a:off x="4874900" y="3057450"/>
            <a:ext cx="3720300" cy="492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r>
              <a:rPr lang="en" sz="1500">
                <a:solidFill>
                  <a:schemeClr val="lt1"/>
                </a:solidFill>
                <a:latin typeface="Calibri"/>
                <a:ea typeface="Calibri"/>
                <a:cs typeface="Calibri"/>
                <a:sym typeface="Calibri"/>
              </a:rPr>
              <a:t>More the tenure more minimum payme</a:t>
            </a:r>
            <a:r>
              <a:rPr lang="en" sz="1600">
                <a:solidFill>
                  <a:schemeClr val="lt1"/>
                </a:solidFill>
                <a:latin typeface="Times New Roman"/>
                <a:ea typeface="Times New Roman"/>
                <a:cs typeface="Times New Roman"/>
                <a:sym typeface="Times New Roman"/>
              </a:rPr>
              <a:t>nt.</a:t>
            </a:r>
            <a:r>
              <a:rPr lang="en" sz="2000">
                <a:solidFill>
                  <a:schemeClr val="lt1"/>
                </a:solidFill>
                <a:latin typeface="Raleway"/>
                <a:ea typeface="Raleway"/>
                <a:cs typeface="Raleway"/>
                <a:sym typeface="Raleway"/>
              </a:rPr>
              <a:t>  </a:t>
            </a:r>
            <a:endParaRPr sz="2000">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0"/>
        <p:cNvGrpSpPr/>
        <p:nvPr/>
      </p:nvGrpSpPr>
      <p:grpSpPr>
        <a:xfrm>
          <a:off x="0" y="0"/>
          <a:ext cx="0" cy="0"/>
          <a:chOff x="0" y="0"/>
          <a:chExt cx="0" cy="0"/>
        </a:xfrm>
      </p:grpSpPr>
      <p:sp>
        <p:nvSpPr>
          <p:cNvPr id="171" name="Google Shape;171;p25"/>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15</a:t>
            </a:fld>
            <a:endParaRPr/>
          </a:p>
        </p:txBody>
      </p:sp>
      <p:sp>
        <p:nvSpPr>
          <p:cNvPr id="172" name="Google Shape;172;p25"/>
          <p:cNvSpPr txBox="1">
            <a:spLocks noGrp="1"/>
          </p:cNvSpPr>
          <p:nvPr>
            <p:ph type="body" idx="1"/>
          </p:nvPr>
        </p:nvSpPr>
        <p:spPr>
          <a:xfrm>
            <a:off x="1050525" y="1364748"/>
            <a:ext cx="3418500" cy="2933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1200"/>
              </a:spcBef>
              <a:spcAft>
                <a:spcPts val="0"/>
              </a:spcAft>
              <a:buSzPts val="2000"/>
              <a:buNone/>
            </a:pPr>
            <a:endParaRPr/>
          </a:p>
        </p:txBody>
      </p:sp>
      <p:sp>
        <p:nvSpPr>
          <p:cNvPr id="173" name="Google Shape;173;p25"/>
          <p:cNvSpPr txBox="1">
            <a:spLocks noGrp="1"/>
          </p:cNvSpPr>
          <p:nvPr>
            <p:ph type="body" idx="2"/>
          </p:nvPr>
        </p:nvSpPr>
        <p:spPr>
          <a:xfrm>
            <a:off x="4728678" y="1212498"/>
            <a:ext cx="3418500" cy="293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sz="1600">
                <a:latin typeface="Calibri"/>
                <a:ea typeface="Calibri"/>
                <a:cs typeface="Calibri"/>
                <a:sym typeface="Calibri"/>
              </a:rPr>
              <a:t>More payments mean customer is old customer because they are more familiar with the payment system.</a:t>
            </a: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r>
              <a:rPr lang="en" sz="1600" b="1">
                <a:latin typeface="Calibri"/>
                <a:ea typeface="Calibri"/>
                <a:cs typeface="Calibri"/>
                <a:sym typeface="Calibri"/>
              </a:rPr>
              <a:t>Insights</a:t>
            </a:r>
            <a:r>
              <a:rPr lang="en" sz="1600">
                <a:latin typeface="Calibri"/>
                <a:ea typeface="Calibri"/>
                <a:cs typeface="Calibri"/>
                <a:sym typeface="Calibri"/>
              </a:rPr>
              <a:t>: Customers with a tenure range of 12 years have Higher spending power, they also pay the credit amount, and take the least cash advance.</a:t>
            </a:r>
            <a:endParaRPr sz="1600">
              <a:latin typeface="Calibri"/>
              <a:ea typeface="Calibri"/>
              <a:cs typeface="Calibri"/>
              <a:sym typeface="Calibri"/>
            </a:endParaRPr>
          </a:p>
          <a:p>
            <a:pPr marL="0" lvl="0" indent="0" algn="just" rtl="0">
              <a:lnSpc>
                <a:spcPct val="100000"/>
              </a:lnSpc>
              <a:spcBef>
                <a:spcPts val="600"/>
              </a:spcBef>
              <a:spcAft>
                <a:spcPts val="0"/>
              </a:spcAft>
              <a:buSzPts val="2000"/>
              <a:buNone/>
            </a:pPr>
            <a:endParaRPr sz="1600">
              <a:latin typeface="Calibri"/>
              <a:ea typeface="Calibri"/>
              <a:cs typeface="Calibri"/>
              <a:sym typeface="Calibri"/>
            </a:endParaRPr>
          </a:p>
        </p:txBody>
      </p:sp>
      <p:sp>
        <p:nvSpPr>
          <p:cNvPr id="174" name="Google Shape;174;p25"/>
          <p:cNvSpPr txBox="1"/>
          <p:nvPr/>
        </p:nvSpPr>
        <p:spPr>
          <a:xfrm>
            <a:off x="497675" y="1044100"/>
            <a:ext cx="3700200" cy="431100"/>
          </a:xfrm>
          <a:prstGeom prst="rect">
            <a:avLst/>
          </a:prstGeom>
          <a:noFill/>
          <a:ln>
            <a:noFill/>
          </a:ln>
        </p:spPr>
        <p:txBody>
          <a:bodyPr spcFirstLastPara="1" wrap="square" lIns="91425" tIns="91425" rIns="91425" bIns="91425" anchor="t" anchorCtr="0">
            <a:spAutoFit/>
          </a:bodyPr>
          <a:lstStyle/>
          <a:p>
            <a:pPr marL="457200" marR="0" lvl="0" indent="0" algn="ctr" rtl="0">
              <a:lnSpc>
                <a:spcPct val="150000"/>
              </a:lnSpc>
              <a:spcBef>
                <a:spcPts val="1200"/>
              </a:spcBef>
              <a:spcAft>
                <a:spcPts val="1200"/>
              </a:spcAft>
              <a:buClr>
                <a:srgbClr val="000000"/>
              </a:buClr>
              <a:buSzPts val="1900"/>
              <a:buFont typeface="Arial"/>
              <a:buNone/>
            </a:pPr>
            <a:r>
              <a:rPr lang="en" sz="1600" b="1" i="0" u="none" strike="noStrike" cap="none">
                <a:solidFill>
                  <a:schemeClr val="lt1"/>
                </a:solidFill>
                <a:latin typeface="Calibri"/>
                <a:ea typeface="Calibri"/>
                <a:cs typeface="Calibri"/>
                <a:sym typeface="Calibri"/>
              </a:rPr>
              <a:t>Tenure vs Payments</a:t>
            </a:r>
            <a:endParaRPr sz="1600" b="1" i="0" u="none" strike="noStrike" cap="none">
              <a:solidFill>
                <a:schemeClr val="lt1"/>
              </a:solidFill>
              <a:latin typeface="Calibri"/>
              <a:ea typeface="Calibri"/>
              <a:cs typeface="Calibri"/>
              <a:sym typeface="Calibri"/>
            </a:endParaRPr>
          </a:p>
        </p:txBody>
      </p:sp>
      <p:pic>
        <p:nvPicPr>
          <p:cNvPr id="175" name="Google Shape;175;p25"/>
          <p:cNvPicPr preferRelativeResize="0"/>
          <p:nvPr/>
        </p:nvPicPr>
        <p:blipFill rotWithShape="1">
          <a:blip r:embed="rId3">
            <a:alphaModFix/>
          </a:blip>
          <a:srcRect/>
          <a:stretch/>
        </p:blipFill>
        <p:spPr>
          <a:xfrm>
            <a:off x="435300" y="1438213"/>
            <a:ext cx="3824950" cy="226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782725" y="205996"/>
            <a:ext cx="7578300" cy="8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2600" b="1">
                <a:latin typeface="Oswald"/>
                <a:ea typeface="Oswald"/>
                <a:cs typeface="Oswald"/>
                <a:sym typeface="Oswald"/>
              </a:rPr>
              <a:t>FEATURE ENGINEERING SELECTION / CREATION</a:t>
            </a:r>
            <a:endParaRPr sz="2600">
              <a:latin typeface="Oswald"/>
              <a:ea typeface="Oswald"/>
              <a:cs typeface="Oswald"/>
              <a:sym typeface="Oswald"/>
            </a:endParaRPr>
          </a:p>
        </p:txBody>
      </p:sp>
      <p:sp>
        <p:nvSpPr>
          <p:cNvPr id="181" name="Google Shape;181;p26"/>
          <p:cNvSpPr txBox="1">
            <a:spLocks noGrp="1"/>
          </p:cNvSpPr>
          <p:nvPr>
            <p:ph type="body" idx="1"/>
          </p:nvPr>
        </p:nvSpPr>
        <p:spPr>
          <a:xfrm>
            <a:off x="433625" y="1163475"/>
            <a:ext cx="4307100" cy="358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Calibri"/>
                <a:ea typeface="Calibri"/>
                <a:cs typeface="Calibri"/>
                <a:sym typeface="Calibri"/>
              </a:rPr>
              <a:t>The feature engineering and the new features that were created are:</a:t>
            </a:r>
            <a:endParaRPr sz="1600">
              <a:latin typeface="Calibri"/>
              <a:ea typeface="Calibri"/>
              <a:cs typeface="Calibri"/>
              <a:sym typeface="Calibri"/>
            </a:endParaRPr>
          </a:p>
          <a:p>
            <a:pPr marL="457200" lvl="0" indent="-330200" algn="l" rtl="0">
              <a:lnSpc>
                <a:spcPct val="150000"/>
              </a:lnSpc>
              <a:spcBef>
                <a:spcPts val="0"/>
              </a:spcBef>
              <a:spcAft>
                <a:spcPts val="0"/>
              </a:spcAft>
              <a:buSzPts val="1600"/>
              <a:buFont typeface="Calibri"/>
              <a:buChar char="●"/>
            </a:pPr>
            <a:r>
              <a:rPr lang="en" sz="1600">
                <a:latin typeface="Calibri"/>
                <a:ea typeface="Calibri"/>
                <a:cs typeface="Calibri"/>
                <a:sym typeface="Calibri"/>
              </a:rPr>
              <a:t>TOT TRX column was created by adding the PURCHASES AND CASH ADVANCE.</a:t>
            </a:r>
            <a:endParaRPr sz="1600">
              <a:latin typeface="Calibri"/>
              <a:ea typeface="Calibri"/>
              <a:cs typeface="Calibri"/>
              <a:sym typeface="Calibri"/>
            </a:endParaRPr>
          </a:p>
          <a:p>
            <a:pPr marL="457200" lvl="0" indent="-330200" algn="l" rtl="0">
              <a:lnSpc>
                <a:spcPct val="150000"/>
              </a:lnSpc>
              <a:spcBef>
                <a:spcPts val="0"/>
              </a:spcBef>
              <a:spcAft>
                <a:spcPts val="0"/>
              </a:spcAft>
              <a:buSzPts val="1600"/>
              <a:buFont typeface="Calibri"/>
              <a:buChar char="●"/>
            </a:pPr>
            <a:r>
              <a:rPr lang="en" sz="1600">
                <a:latin typeface="Calibri"/>
                <a:ea typeface="Calibri"/>
                <a:cs typeface="Calibri"/>
                <a:sym typeface="Calibri"/>
              </a:rPr>
              <a:t>Average Cash Advance column was created by dividing cash advance by its tenure.</a:t>
            </a:r>
            <a:endParaRPr sz="1600">
              <a:latin typeface="Calibri"/>
              <a:ea typeface="Calibri"/>
              <a:cs typeface="Calibri"/>
              <a:sym typeface="Calibri"/>
            </a:endParaRPr>
          </a:p>
          <a:p>
            <a:pPr marL="457200" lvl="0" indent="-330200" algn="l" rtl="0">
              <a:lnSpc>
                <a:spcPct val="150000"/>
              </a:lnSpc>
              <a:spcBef>
                <a:spcPts val="0"/>
              </a:spcBef>
              <a:spcAft>
                <a:spcPts val="0"/>
              </a:spcAft>
              <a:buSzPts val="1600"/>
              <a:buFont typeface="Calibri"/>
              <a:buChar char="●"/>
            </a:pPr>
            <a:r>
              <a:rPr lang="en" sz="1600">
                <a:latin typeface="Calibri"/>
                <a:ea typeface="Calibri"/>
                <a:cs typeface="Calibri"/>
                <a:sym typeface="Calibri"/>
              </a:rPr>
              <a:t>Average Purchases column was created by adding dividing purchases by its tenure.</a:t>
            </a:r>
            <a:endParaRPr sz="1600">
              <a:latin typeface="Calibri"/>
              <a:ea typeface="Calibri"/>
              <a:cs typeface="Calibri"/>
              <a:sym typeface="Calibri"/>
            </a:endParaRPr>
          </a:p>
          <a:p>
            <a:pPr marL="914400" lvl="0" indent="0" algn="l" rtl="0">
              <a:lnSpc>
                <a:spcPct val="100000"/>
              </a:lnSpc>
              <a:spcBef>
                <a:spcPts val="1200"/>
              </a:spcBef>
              <a:spcAft>
                <a:spcPts val="0"/>
              </a:spcAft>
              <a:buSzPts val="2400"/>
              <a:buNone/>
            </a:pPr>
            <a:endParaRPr sz="1600">
              <a:latin typeface="Calibri"/>
              <a:ea typeface="Calibri"/>
              <a:cs typeface="Calibri"/>
              <a:sym typeface="Calibri"/>
            </a:endParaRPr>
          </a:p>
        </p:txBody>
      </p:sp>
      <p:sp>
        <p:nvSpPr>
          <p:cNvPr id="182" name="Google Shape;182;p26"/>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16</a:t>
            </a:fld>
            <a:endParaRPr/>
          </a:p>
        </p:txBody>
      </p:sp>
      <p:pic>
        <p:nvPicPr>
          <p:cNvPr id="183" name="Google Shape;183;p26"/>
          <p:cNvPicPr preferRelativeResize="0"/>
          <p:nvPr/>
        </p:nvPicPr>
        <p:blipFill rotWithShape="1">
          <a:blip r:embed="rId3">
            <a:alphaModFix/>
          </a:blip>
          <a:srcRect/>
          <a:stretch/>
        </p:blipFill>
        <p:spPr>
          <a:xfrm>
            <a:off x="4993475" y="1199800"/>
            <a:ext cx="3764100" cy="3245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855875" y="319721"/>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K-MEANS ALGORITHM</a:t>
            </a:r>
            <a:endParaRPr sz="2600" b="1">
              <a:latin typeface="Oswald"/>
              <a:ea typeface="Oswald"/>
              <a:cs typeface="Oswald"/>
              <a:sym typeface="Oswald"/>
            </a:endParaRPr>
          </a:p>
        </p:txBody>
      </p:sp>
      <p:sp>
        <p:nvSpPr>
          <p:cNvPr id="189" name="Google Shape;189;p27"/>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17</a:t>
            </a:fld>
            <a:endParaRPr/>
          </a:p>
        </p:txBody>
      </p:sp>
      <p:sp>
        <p:nvSpPr>
          <p:cNvPr id="190" name="Google Shape;190;p27"/>
          <p:cNvSpPr txBox="1"/>
          <p:nvPr/>
        </p:nvSpPr>
        <p:spPr>
          <a:xfrm>
            <a:off x="1705550" y="1651825"/>
            <a:ext cx="444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a:ea typeface="Raleway"/>
              <a:cs typeface="Raleway"/>
              <a:sym typeface="Raleway"/>
            </a:endParaRPr>
          </a:p>
        </p:txBody>
      </p:sp>
      <p:sp>
        <p:nvSpPr>
          <p:cNvPr id="191" name="Google Shape;191;p27"/>
          <p:cNvSpPr txBox="1"/>
          <p:nvPr/>
        </p:nvSpPr>
        <p:spPr>
          <a:xfrm>
            <a:off x="355675" y="1125825"/>
            <a:ext cx="8417100" cy="36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Calibri"/>
                <a:ea typeface="Calibri"/>
                <a:cs typeface="Calibri"/>
                <a:sym typeface="Calibri"/>
              </a:rPr>
              <a:t>Group data into K-clusters by:</a:t>
            </a:r>
            <a:br>
              <a:rPr lang="en" sz="1700">
                <a:solidFill>
                  <a:schemeClr val="lt1"/>
                </a:solidFill>
                <a:latin typeface="Calibri"/>
                <a:ea typeface="Calibri"/>
                <a:cs typeface="Calibri"/>
                <a:sym typeface="Calibri"/>
              </a:rPr>
            </a:br>
            <a:r>
              <a:rPr lang="en" sz="1600">
                <a:solidFill>
                  <a:schemeClr val="lt1"/>
                </a:solidFill>
                <a:latin typeface="Calibri"/>
                <a:ea typeface="Calibri"/>
                <a:cs typeface="Calibri"/>
                <a:sym typeface="Calibri"/>
              </a:rPr>
              <a:t> </a:t>
            </a:r>
            <a:endParaRPr sz="1600">
              <a:solidFill>
                <a:schemeClr val="lt1"/>
              </a:solidFill>
              <a:latin typeface="Calibri"/>
              <a:ea typeface="Calibri"/>
              <a:cs typeface="Calibri"/>
              <a:sym typeface="Calibri"/>
            </a:endParaRPr>
          </a:p>
          <a:p>
            <a:pPr marL="457200" marR="0" lvl="0" indent="-330200" algn="l" rtl="0">
              <a:lnSpc>
                <a:spcPct val="150000"/>
              </a:lnSpc>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Determining the k centroid </a:t>
            </a:r>
            <a:endParaRPr sz="1600">
              <a:solidFill>
                <a:schemeClr val="lt1"/>
              </a:solidFill>
              <a:latin typeface="Calibri"/>
              <a:ea typeface="Calibri"/>
              <a:cs typeface="Calibri"/>
              <a:sym typeface="Calibri"/>
            </a:endParaRPr>
          </a:p>
          <a:p>
            <a:pPr marL="457200" marR="0" lvl="0" indent="-330200" algn="l" rtl="0">
              <a:lnSpc>
                <a:spcPct val="150000"/>
              </a:lnSpc>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Group the data points to the nearest centroid </a:t>
            </a:r>
            <a:endParaRPr sz="1600">
              <a:solidFill>
                <a:schemeClr val="lt1"/>
              </a:solidFill>
              <a:latin typeface="Calibri"/>
              <a:ea typeface="Calibri"/>
              <a:cs typeface="Calibri"/>
              <a:sym typeface="Calibri"/>
            </a:endParaRPr>
          </a:p>
          <a:p>
            <a:pPr marL="457200" marR="0" lvl="0" indent="-330200" algn="l" rtl="0">
              <a:lnSpc>
                <a:spcPct val="150000"/>
              </a:lnSpc>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Algorithm works by iterating between two stages until the data points converge </a:t>
            </a:r>
            <a:endParaRPr sz="1600">
              <a:solidFill>
                <a:schemeClr val="lt1"/>
              </a:solidFill>
              <a:latin typeface="Calibri"/>
              <a:ea typeface="Calibri"/>
              <a:cs typeface="Calibri"/>
              <a:sym typeface="Calibri"/>
            </a:endParaRPr>
          </a:p>
          <a:p>
            <a:pPr marL="0" marR="0" lvl="0" indent="0" algn="l" rtl="0">
              <a:lnSpc>
                <a:spcPct val="150000"/>
              </a:lnSpc>
              <a:spcBef>
                <a:spcPts val="0"/>
              </a:spcBef>
              <a:spcAft>
                <a:spcPts val="0"/>
              </a:spcAft>
              <a:buNone/>
            </a:pPr>
            <a:endParaRPr sz="1600">
              <a:solidFill>
                <a:schemeClr val="lt1"/>
              </a:solidFill>
              <a:latin typeface="Calibri"/>
              <a:ea typeface="Calibri"/>
              <a:cs typeface="Calibri"/>
              <a:sym typeface="Calibri"/>
            </a:endParaRPr>
          </a:p>
          <a:p>
            <a:pPr marL="0" marR="0" lvl="0" indent="0" algn="l" rtl="0">
              <a:lnSpc>
                <a:spcPct val="150000"/>
              </a:lnSpc>
              <a:spcBef>
                <a:spcPts val="0"/>
              </a:spcBef>
              <a:spcAft>
                <a:spcPts val="0"/>
              </a:spcAft>
              <a:buNone/>
            </a:pPr>
            <a:r>
              <a:rPr lang="en" sz="1600">
                <a:solidFill>
                  <a:schemeClr val="lt1"/>
                </a:solidFill>
                <a:latin typeface="Calibri"/>
                <a:ea typeface="Calibri"/>
                <a:cs typeface="Calibri"/>
                <a:sym typeface="Calibri"/>
              </a:rPr>
              <a:t>Objective :</a:t>
            </a:r>
            <a:endParaRPr sz="1600">
              <a:solidFill>
                <a:schemeClr val="lt1"/>
              </a:solidFill>
              <a:latin typeface="Calibri"/>
              <a:ea typeface="Calibri"/>
              <a:cs typeface="Calibri"/>
              <a:sym typeface="Calibri"/>
            </a:endParaRPr>
          </a:p>
          <a:p>
            <a:pPr marL="457200" marR="0" lvl="0" indent="-330200" algn="l" rtl="0">
              <a:lnSpc>
                <a:spcPct val="150000"/>
              </a:lnSpc>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High Level Description</a:t>
            </a:r>
            <a:endParaRPr sz="16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WHAT ARE WE DOING</a:t>
            </a:r>
            <a:endParaRPr sz="2600" b="1">
              <a:latin typeface="Oswald"/>
              <a:ea typeface="Oswald"/>
              <a:cs typeface="Oswald"/>
              <a:sym typeface="Oswald"/>
            </a:endParaRPr>
          </a:p>
        </p:txBody>
      </p:sp>
      <p:sp>
        <p:nvSpPr>
          <p:cNvPr id="197" name="Google Shape;197;p28"/>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18</a:t>
            </a:fld>
            <a:endParaRPr/>
          </a:p>
        </p:txBody>
      </p:sp>
      <p:sp>
        <p:nvSpPr>
          <p:cNvPr id="198" name="Google Shape;198;p28"/>
          <p:cNvSpPr txBox="1"/>
          <p:nvPr/>
        </p:nvSpPr>
        <p:spPr>
          <a:xfrm>
            <a:off x="1114425" y="1768075"/>
            <a:ext cx="71796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400"/>
              <a:buFont typeface="Arial"/>
              <a:buNone/>
            </a:pPr>
            <a:endParaRPr sz="3400" b="0" i="0" u="none" strike="noStrike" cap="none">
              <a:solidFill>
                <a:schemeClr val="lt1"/>
              </a:solidFill>
              <a:latin typeface="Oswald"/>
              <a:ea typeface="Oswald"/>
              <a:cs typeface="Oswald"/>
              <a:sym typeface="Oswald"/>
            </a:endParaRPr>
          </a:p>
        </p:txBody>
      </p:sp>
      <p:pic>
        <p:nvPicPr>
          <p:cNvPr id="199" name="Google Shape;199;p28"/>
          <p:cNvPicPr preferRelativeResize="0"/>
          <p:nvPr/>
        </p:nvPicPr>
        <p:blipFill rotWithShape="1">
          <a:blip r:embed="rId3">
            <a:alphaModFix/>
          </a:blip>
          <a:srcRect/>
          <a:stretch/>
        </p:blipFill>
        <p:spPr>
          <a:xfrm>
            <a:off x="591725" y="1012100"/>
            <a:ext cx="4101726" cy="3424175"/>
          </a:xfrm>
          <a:prstGeom prst="rect">
            <a:avLst/>
          </a:prstGeom>
          <a:noFill/>
          <a:ln>
            <a:noFill/>
          </a:ln>
        </p:spPr>
      </p:pic>
      <p:pic>
        <p:nvPicPr>
          <p:cNvPr id="200" name="Google Shape;200;p28"/>
          <p:cNvPicPr preferRelativeResize="0"/>
          <p:nvPr/>
        </p:nvPicPr>
        <p:blipFill rotWithShape="1">
          <a:blip r:embed="rId4">
            <a:alphaModFix/>
          </a:blip>
          <a:srcRect/>
          <a:stretch/>
        </p:blipFill>
        <p:spPr>
          <a:xfrm>
            <a:off x="4995875" y="1012100"/>
            <a:ext cx="3550475" cy="3424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
        <p:cNvGrpSpPr/>
        <p:nvPr/>
      </p:nvGrpSpPr>
      <p:grpSpPr>
        <a:xfrm>
          <a:off x="0" y="0"/>
          <a:ext cx="0" cy="0"/>
          <a:chOff x="0" y="0"/>
          <a:chExt cx="0" cy="0"/>
        </a:xfrm>
      </p:grpSpPr>
      <p:sp>
        <p:nvSpPr>
          <p:cNvPr id="205" name="Google Shape;205;p29"/>
          <p:cNvSpPr txBox="1">
            <a:spLocks noGrp="1"/>
          </p:cNvSpPr>
          <p:nvPr>
            <p:ph type="body" idx="4294967295"/>
          </p:nvPr>
        </p:nvSpPr>
        <p:spPr>
          <a:xfrm>
            <a:off x="457200" y="4406309"/>
            <a:ext cx="8229600" cy="519600"/>
          </a:xfrm>
          <a:prstGeom prst="rect">
            <a:avLst/>
          </a:prstGeom>
          <a:noFill/>
          <a:ln>
            <a:noFill/>
          </a:ln>
        </p:spPr>
        <p:txBody>
          <a:bodyPr spcFirstLastPara="1" wrap="square" lIns="91425" tIns="91425" rIns="91425" bIns="91425" anchor="t" anchorCtr="0">
            <a:noAutofit/>
          </a:bodyPr>
          <a:lstStyle/>
          <a:p>
            <a:pPr marL="0" marR="330200" lvl="0" indent="0" algn="just" rtl="0">
              <a:lnSpc>
                <a:spcPct val="100000"/>
              </a:lnSpc>
              <a:spcBef>
                <a:spcPts val="0"/>
              </a:spcBef>
              <a:spcAft>
                <a:spcPts val="0"/>
              </a:spcAft>
              <a:buSzPts val="2400"/>
              <a:buNone/>
            </a:pPr>
            <a:endParaRPr sz="1200">
              <a:latin typeface="Times New Roman"/>
              <a:ea typeface="Times New Roman"/>
              <a:cs typeface="Times New Roman"/>
              <a:sym typeface="Times New Roman"/>
            </a:endParaRPr>
          </a:p>
          <a:p>
            <a:pPr marL="457200" marR="330200" lvl="0" indent="0" algn="just" rtl="0">
              <a:lnSpc>
                <a:spcPct val="100000"/>
              </a:lnSpc>
              <a:spcBef>
                <a:spcPts val="0"/>
              </a:spcBef>
              <a:spcAft>
                <a:spcPts val="0"/>
              </a:spcAft>
              <a:buSzPts val="2400"/>
              <a:buNone/>
            </a:pPr>
            <a:endParaRPr sz="18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500">
              <a:latin typeface="Times New Roman"/>
              <a:ea typeface="Times New Roman"/>
              <a:cs typeface="Times New Roman"/>
              <a:sym typeface="Times New Roman"/>
            </a:endParaRPr>
          </a:p>
        </p:txBody>
      </p:sp>
      <p:sp>
        <p:nvSpPr>
          <p:cNvPr id="206" name="Google Shape;206;p29"/>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19</a:t>
            </a:fld>
            <a:endParaRPr/>
          </a:p>
        </p:txBody>
      </p:sp>
      <p:sp>
        <p:nvSpPr>
          <p:cNvPr id="207" name="Google Shape;207;p29"/>
          <p:cNvSpPr txBox="1"/>
          <p:nvPr/>
        </p:nvSpPr>
        <p:spPr>
          <a:xfrm>
            <a:off x="1007275" y="1757375"/>
            <a:ext cx="7190100" cy="1246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6900" b="1" i="0" u="none" strike="noStrike" cap="none">
                <a:solidFill>
                  <a:schemeClr val="lt1"/>
                </a:solidFill>
                <a:latin typeface="Oswald"/>
                <a:ea typeface="Oswald"/>
                <a:cs typeface="Oswald"/>
                <a:sym typeface="Oswald"/>
              </a:rPr>
              <a:t>MODEL 1</a:t>
            </a:r>
            <a:endParaRPr sz="6900" b="1" i="0" u="none" strike="noStrike" cap="none">
              <a:solidFill>
                <a:schemeClr val="lt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OUTLINE</a:t>
            </a:r>
            <a:endParaRPr sz="2600" b="1">
              <a:latin typeface="Oswald"/>
              <a:ea typeface="Oswald"/>
              <a:cs typeface="Oswald"/>
              <a:sym typeface="Oswald"/>
            </a:endParaRPr>
          </a:p>
        </p:txBody>
      </p:sp>
      <p:sp>
        <p:nvSpPr>
          <p:cNvPr id="57" name="Google Shape;57;p12"/>
          <p:cNvSpPr txBox="1">
            <a:spLocks noGrp="1"/>
          </p:cNvSpPr>
          <p:nvPr>
            <p:ph type="body" idx="1"/>
          </p:nvPr>
        </p:nvSpPr>
        <p:spPr>
          <a:xfrm>
            <a:off x="1050525" y="1096950"/>
            <a:ext cx="4056300" cy="37296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600"/>
              </a:spcBef>
              <a:spcAft>
                <a:spcPts val="0"/>
              </a:spcAft>
              <a:buSzPts val="1600"/>
              <a:buFont typeface="Calibri"/>
              <a:buChar char="●"/>
            </a:pPr>
            <a:r>
              <a:rPr lang="en" sz="1600">
                <a:latin typeface="Calibri"/>
                <a:ea typeface="Calibri"/>
                <a:cs typeface="Calibri"/>
                <a:sym typeface="Calibri"/>
              </a:rPr>
              <a:t>Introduction</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Problem Statement</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Objectives</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Project Architecture</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Preparation of Data</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Exploratory Data Analysis</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Column wise analysis of data</a:t>
            </a:r>
            <a:endParaRPr sz="1600">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Feature Engineering Selection/Creation</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K-Means</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What we are doing</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Model 1</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Model 2</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Conclusion</a:t>
            </a:r>
            <a:endParaRPr sz="1600">
              <a:latin typeface="Calibri"/>
              <a:ea typeface="Calibri"/>
              <a:cs typeface="Calibri"/>
              <a:sym typeface="Calibri"/>
            </a:endParaRPr>
          </a:p>
          <a:p>
            <a:pPr marL="0" lvl="0" indent="0" algn="l" rtl="0">
              <a:lnSpc>
                <a:spcPct val="100000"/>
              </a:lnSpc>
              <a:spcBef>
                <a:spcPts val="0"/>
              </a:spcBef>
              <a:spcAft>
                <a:spcPts val="0"/>
              </a:spcAft>
              <a:buNone/>
            </a:pPr>
            <a:endParaRPr sz="1600">
              <a:latin typeface="Calibri"/>
              <a:ea typeface="Calibri"/>
              <a:cs typeface="Calibri"/>
              <a:sym typeface="Calibri"/>
            </a:endParaRPr>
          </a:p>
          <a:p>
            <a:pPr marL="914400" lvl="0" indent="0" algn="r" rtl="0">
              <a:lnSpc>
                <a:spcPct val="100000"/>
              </a:lnSpc>
              <a:spcBef>
                <a:spcPts val="600"/>
              </a:spcBef>
              <a:spcAft>
                <a:spcPts val="0"/>
              </a:spcAft>
              <a:buSzPts val="2000"/>
              <a:buNone/>
            </a:pPr>
            <a:endParaRPr sz="1500">
              <a:latin typeface="Calibri"/>
              <a:ea typeface="Calibri"/>
              <a:cs typeface="Calibri"/>
              <a:sym typeface="Calibri"/>
            </a:endParaRPr>
          </a:p>
          <a:p>
            <a:pPr marL="914400" lvl="0" indent="0" algn="r" rtl="0">
              <a:lnSpc>
                <a:spcPct val="100000"/>
              </a:lnSpc>
              <a:spcBef>
                <a:spcPts val="600"/>
              </a:spcBef>
              <a:spcAft>
                <a:spcPts val="0"/>
              </a:spcAft>
              <a:buSzPts val="2000"/>
              <a:buNone/>
            </a:pPr>
            <a:endParaRPr sz="1500">
              <a:latin typeface="Calibri"/>
              <a:ea typeface="Calibri"/>
              <a:cs typeface="Calibri"/>
              <a:sym typeface="Calibri"/>
            </a:endParaRPr>
          </a:p>
          <a:p>
            <a:pPr marL="914400" lvl="0" indent="0" algn="r" rtl="0">
              <a:lnSpc>
                <a:spcPct val="100000"/>
              </a:lnSpc>
              <a:spcBef>
                <a:spcPts val="600"/>
              </a:spcBef>
              <a:spcAft>
                <a:spcPts val="0"/>
              </a:spcAft>
              <a:buSzPts val="2000"/>
              <a:buNone/>
            </a:pPr>
            <a:endParaRPr sz="1500">
              <a:latin typeface="Calibri"/>
              <a:ea typeface="Calibri"/>
              <a:cs typeface="Calibri"/>
              <a:sym typeface="Calibri"/>
            </a:endParaRPr>
          </a:p>
        </p:txBody>
      </p:sp>
      <p:sp>
        <p:nvSpPr>
          <p:cNvPr id="58" name="Google Shape;58;p1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a:t>
            </a:fld>
            <a:endParaRPr/>
          </a:p>
        </p:txBody>
      </p:sp>
      <p:sp>
        <p:nvSpPr>
          <p:cNvPr id="59" name="Google Shape;59;p12"/>
          <p:cNvSpPr txBox="1"/>
          <p:nvPr/>
        </p:nvSpPr>
        <p:spPr>
          <a:xfrm>
            <a:off x="4179100" y="998700"/>
            <a:ext cx="4329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aleway"/>
              <a:ea typeface="Raleway"/>
              <a:cs typeface="Raleway"/>
              <a:sym typeface="Raleway"/>
            </a:endParaRPr>
          </a:p>
        </p:txBody>
      </p:sp>
      <p:sp>
        <p:nvSpPr>
          <p:cNvPr id="60" name="Google Shape;60;p12"/>
          <p:cNvSpPr txBox="1">
            <a:spLocks noGrp="1"/>
          </p:cNvSpPr>
          <p:nvPr>
            <p:ph type="body" idx="2"/>
          </p:nvPr>
        </p:nvSpPr>
        <p:spPr>
          <a:xfrm>
            <a:off x="4674975" y="1364750"/>
            <a:ext cx="3418500" cy="32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endParaRPr sz="1500">
              <a:latin typeface="Calibri"/>
              <a:ea typeface="Calibri"/>
              <a:cs typeface="Calibri"/>
              <a:sym typeface="Calibri"/>
            </a:endParaRPr>
          </a:p>
          <a:p>
            <a:pPr marL="0" lvl="0" indent="0" algn="l" rtl="0">
              <a:lnSpc>
                <a:spcPct val="100000"/>
              </a:lnSpc>
              <a:spcBef>
                <a:spcPts val="600"/>
              </a:spcBef>
              <a:spcAft>
                <a:spcPts val="0"/>
              </a:spcAft>
              <a:buSzPts val="2000"/>
              <a:buNone/>
            </a:pPr>
            <a:endParaRPr sz="15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664975" y="205996"/>
            <a:ext cx="7578300" cy="76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NUMBER OF CLUSTERS</a:t>
            </a:r>
            <a:endParaRPr sz="2600" b="1">
              <a:latin typeface="Oswald"/>
              <a:ea typeface="Oswald"/>
              <a:cs typeface="Oswald"/>
              <a:sym typeface="Oswald"/>
            </a:endParaRPr>
          </a:p>
        </p:txBody>
      </p:sp>
      <p:sp>
        <p:nvSpPr>
          <p:cNvPr id="213" name="Google Shape;213;p30"/>
          <p:cNvSpPr txBox="1">
            <a:spLocks noGrp="1"/>
          </p:cNvSpPr>
          <p:nvPr>
            <p:ph type="body" idx="1"/>
          </p:nvPr>
        </p:nvSpPr>
        <p:spPr>
          <a:xfrm>
            <a:off x="432225" y="1331475"/>
            <a:ext cx="3704100" cy="437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2400"/>
              </a:spcBef>
              <a:spcAft>
                <a:spcPts val="0"/>
              </a:spcAft>
              <a:buSzPts val="2000"/>
              <a:buNone/>
            </a:pPr>
            <a:r>
              <a:rPr lang="en" sz="2500" b="1">
                <a:latin typeface="Calibri"/>
                <a:ea typeface="Calibri"/>
                <a:cs typeface="Calibri"/>
                <a:sym typeface="Calibri"/>
              </a:rPr>
              <a:t>ELBOW METHOD</a:t>
            </a:r>
            <a:endParaRPr sz="2500" b="1">
              <a:latin typeface="Calibri"/>
              <a:ea typeface="Calibri"/>
              <a:cs typeface="Calibri"/>
              <a:sym typeface="Calibri"/>
            </a:endParaRPr>
          </a:p>
          <a:p>
            <a:pPr marL="0" lvl="0" indent="0" algn="ctr" rtl="0">
              <a:lnSpc>
                <a:spcPct val="115000"/>
              </a:lnSpc>
              <a:spcBef>
                <a:spcPts val="2400"/>
              </a:spcBef>
              <a:spcAft>
                <a:spcPts val="0"/>
              </a:spcAft>
              <a:buSzPts val="2000"/>
              <a:buNone/>
            </a:pPr>
            <a:endParaRPr sz="2500" b="1">
              <a:latin typeface="Calibri"/>
              <a:ea typeface="Calibri"/>
              <a:cs typeface="Calibri"/>
              <a:sym typeface="Calibri"/>
            </a:endParaRPr>
          </a:p>
          <a:p>
            <a:pPr marL="0" lvl="0" indent="0" algn="ctr" rtl="0">
              <a:lnSpc>
                <a:spcPct val="115000"/>
              </a:lnSpc>
              <a:spcBef>
                <a:spcPts val="2400"/>
              </a:spcBef>
              <a:spcAft>
                <a:spcPts val="600"/>
              </a:spcAft>
              <a:buClr>
                <a:schemeClr val="dk1"/>
              </a:buClr>
              <a:buSzPts val="1100"/>
              <a:buFont typeface="Arial"/>
              <a:buNone/>
            </a:pPr>
            <a:endParaRPr sz="2300" b="1">
              <a:solidFill>
                <a:schemeClr val="dk1"/>
              </a:solidFill>
              <a:latin typeface="Times New Roman"/>
              <a:ea typeface="Times New Roman"/>
              <a:cs typeface="Times New Roman"/>
              <a:sym typeface="Times New Roman"/>
            </a:endParaRPr>
          </a:p>
        </p:txBody>
      </p:sp>
      <p:sp>
        <p:nvSpPr>
          <p:cNvPr id="214" name="Google Shape;214;p30"/>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20</a:t>
            </a:fld>
            <a:endParaRPr/>
          </a:p>
        </p:txBody>
      </p:sp>
      <p:sp>
        <p:nvSpPr>
          <p:cNvPr id="215" name="Google Shape;215;p30"/>
          <p:cNvSpPr txBox="1">
            <a:spLocks noGrp="1"/>
          </p:cNvSpPr>
          <p:nvPr>
            <p:ph type="body" idx="2"/>
          </p:nvPr>
        </p:nvSpPr>
        <p:spPr>
          <a:xfrm>
            <a:off x="4469025" y="1331475"/>
            <a:ext cx="4242900" cy="43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2000"/>
              <a:buNone/>
            </a:pPr>
            <a:r>
              <a:rPr lang="en" sz="2400" b="1">
                <a:latin typeface="Calibri"/>
                <a:ea typeface="Calibri"/>
                <a:cs typeface="Calibri"/>
                <a:sym typeface="Calibri"/>
              </a:rPr>
              <a:t>SILHOUETTE</a:t>
            </a:r>
            <a:r>
              <a:rPr lang="en" sz="2400" b="1">
                <a:solidFill>
                  <a:schemeClr val="dk1"/>
                </a:solidFill>
                <a:latin typeface="Calibri"/>
                <a:ea typeface="Calibri"/>
                <a:cs typeface="Calibri"/>
                <a:sym typeface="Calibri"/>
              </a:rPr>
              <a:t> </a:t>
            </a:r>
            <a:endParaRPr sz="2400" b="1">
              <a:solidFill>
                <a:schemeClr val="dk1"/>
              </a:solidFill>
              <a:latin typeface="Calibri"/>
              <a:ea typeface="Calibri"/>
              <a:cs typeface="Calibri"/>
              <a:sym typeface="Calibri"/>
            </a:endParaRPr>
          </a:p>
        </p:txBody>
      </p:sp>
      <p:pic>
        <p:nvPicPr>
          <p:cNvPr id="216" name="Google Shape;216;p30"/>
          <p:cNvPicPr preferRelativeResize="0"/>
          <p:nvPr/>
        </p:nvPicPr>
        <p:blipFill rotWithShape="1">
          <a:blip r:embed="rId3">
            <a:alphaModFix/>
          </a:blip>
          <a:srcRect/>
          <a:stretch/>
        </p:blipFill>
        <p:spPr>
          <a:xfrm>
            <a:off x="432225" y="1960950"/>
            <a:ext cx="3704000" cy="2346725"/>
          </a:xfrm>
          <a:prstGeom prst="rect">
            <a:avLst/>
          </a:prstGeom>
          <a:noFill/>
          <a:ln>
            <a:noFill/>
          </a:ln>
        </p:spPr>
      </p:pic>
      <p:pic>
        <p:nvPicPr>
          <p:cNvPr id="217" name="Google Shape;217;p30"/>
          <p:cNvPicPr preferRelativeResize="0"/>
          <p:nvPr/>
        </p:nvPicPr>
        <p:blipFill rotWithShape="1">
          <a:blip r:embed="rId4">
            <a:alphaModFix/>
          </a:blip>
          <a:srcRect/>
          <a:stretch/>
        </p:blipFill>
        <p:spPr>
          <a:xfrm>
            <a:off x="4469025" y="1960950"/>
            <a:ext cx="4242750" cy="2346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1"/>
        <p:cNvGrpSpPr/>
        <p:nvPr/>
      </p:nvGrpSpPr>
      <p:grpSpPr>
        <a:xfrm>
          <a:off x="0" y="0"/>
          <a:ext cx="0" cy="0"/>
          <a:chOff x="0" y="0"/>
          <a:chExt cx="0" cy="0"/>
        </a:xfrm>
      </p:grpSpPr>
      <p:sp>
        <p:nvSpPr>
          <p:cNvPr id="222" name="Google Shape;222;p31"/>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CLUSTERS</a:t>
            </a:r>
            <a:endParaRPr sz="2600">
              <a:latin typeface="Oswald"/>
              <a:ea typeface="Oswald"/>
              <a:cs typeface="Oswald"/>
              <a:sym typeface="Oswald"/>
            </a:endParaRPr>
          </a:p>
        </p:txBody>
      </p:sp>
      <p:sp>
        <p:nvSpPr>
          <p:cNvPr id="223" name="Google Shape;223;p31"/>
          <p:cNvSpPr txBox="1">
            <a:spLocks noGrp="1"/>
          </p:cNvSpPr>
          <p:nvPr>
            <p:ph type="body" idx="1"/>
          </p:nvPr>
        </p:nvSpPr>
        <p:spPr>
          <a:xfrm>
            <a:off x="500775" y="938975"/>
            <a:ext cx="4419600" cy="3870600"/>
          </a:xfrm>
          <a:prstGeom prst="rect">
            <a:avLst/>
          </a:prstGeom>
          <a:noFill/>
          <a:ln>
            <a:noFill/>
          </a:ln>
        </p:spPr>
        <p:txBody>
          <a:bodyPr spcFirstLastPara="1" wrap="square" lIns="91425" tIns="91425" rIns="91425" bIns="91425" anchor="t" anchorCtr="0">
            <a:noAutofit/>
          </a:bodyPr>
          <a:lstStyle/>
          <a:p>
            <a:pPr marL="914400" lvl="0" indent="0" algn="l" rtl="0">
              <a:lnSpc>
                <a:spcPct val="100000"/>
              </a:lnSpc>
              <a:spcBef>
                <a:spcPts val="600"/>
              </a:spcBef>
              <a:spcAft>
                <a:spcPts val="0"/>
              </a:spcAft>
              <a:buSzPts val="2400"/>
              <a:buNone/>
            </a:pPr>
            <a:endParaRPr sz="1500">
              <a:latin typeface="Times New Roman"/>
              <a:ea typeface="Times New Roman"/>
              <a:cs typeface="Times New Roman"/>
              <a:sym typeface="Times New Roman"/>
            </a:endParaRPr>
          </a:p>
        </p:txBody>
      </p:sp>
      <p:sp>
        <p:nvSpPr>
          <p:cNvPr id="224" name="Google Shape;224;p31"/>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21</a:t>
            </a:fld>
            <a:endParaRPr/>
          </a:p>
        </p:txBody>
      </p:sp>
      <p:pic>
        <p:nvPicPr>
          <p:cNvPr id="225" name="Google Shape;225;p31"/>
          <p:cNvPicPr preferRelativeResize="0"/>
          <p:nvPr/>
        </p:nvPicPr>
        <p:blipFill rotWithShape="1">
          <a:blip r:embed="rId3">
            <a:alphaModFix/>
          </a:blip>
          <a:srcRect/>
          <a:stretch/>
        </p:blipFill>
        <p:spPr>
          <a:xfrm>
            <a:off x="500775" y="1012100"/>
            <a:ext cx="4419600" cy="3629025"/>
          </a:xfrm>
          <a:prstGeom prst="rect">
            <a:avLst/>
          </a:prstGeom>
          <a:noFill/>
          <a:ln>
            <a:noFill/>
          </a:ln>
        </p:spPr>
      </p:pic>
      <p:sp>
        <p:nvSpPr>
          <p:cNvPr id="226" name="Google Shape;226;p31"/>
          <p:cNvSpPr txBox="1"/>
          <p:nvPr/>
        </p:nvSpPr>
        <p:spPr>
          <a:xfrm>
            <a:off x="5181075" y="1802100"/>
            <a:ext cx="3568200" cy="15393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chemeClr val="lt1"/>
              </a:buClr>
              <a:buSzPts val="2200"/>
              <a:buFont typeface="Calibri"/>
              <a:buChar char="●"/>
            </a:pPr>
            <a:r>
              <a:rPr lang="en" sz="2200" b="1">
                <a:solidFill>
                  <a:schemeClr val="lt1"/>
                </a:solidFill>
                <a:latin typeface="Calibri"/>
                <a:ea typeface="Calibri"/>
                <a:cs typeface="Calibri"/>
                <a:sym typeface="Calibri"/>
              </a:rPr>
              <a:t>C</a:t>
            </a:r>
            <a:r>
              <a:rPr lang="en" sz="2200" b="1" i="0" u="none" strike="noStrike" cap="none">
                <a:solidFill>
                  <a:schemeClr val="lt1"/>
                </a:solidFill>
                <a:latin typeface="Calibri"/>
                <a:ea typeface="Calibri"/>
                <a:cs typeface="Calibri"/>
                <a:sym typeface="Calibri"/>
              </a:rPr>
              <a:t>luster 0 (Gold)</a:t>
            </a:r>
            <a:endParaRPr sz="2200" b="1" i="0" u="none" strike="noStrike" cap="none">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 sz="2200" b="1" i="0" u="none" strike="noStrike" cap="none">
                <a:solidFill>
                  <a:schemeClr val="lt1"/>
                </a:solidFill>
                <a:latin typeface="Calibri"/>
                <a:ea typeface="Calibri"/>
                <a:cs typeface="Calibri"/>
                <a:sym typeface="Calibri"/>
              </a:rPr>
              <a:t>Cluster 1 (Silver)</a:t>
            </a:r>
            <a:endParaRPr sz="2200" b="1" i="0" u="none" strike="noStrike" cap="none">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 sz="2200" b="1">
                <a:solidFill>
                  <a:schemeClr val="lt1"/>
                </a:solidFill>
                <a:latin typeface="Calibri"/>
                <a:ea typeface="Calibri"/>
                <a:cs typeface="Calibri"/>
                <a:sym typeface="Calibri"/>
              </a:rPr>
              <a:t>C</a:t>
            </a:r>
            <a:r>
              <a:rPr lang="en" sz="2200" b="1" i="0" u="none" strike="noStrike" cap="none">
                <a:solidFill>
                  <a:schemeClr val="lt1"/>
                </a:solidFill>
                <a:latin typeface="Calibri"/>
                <a:ea typeface="Calibri"/>
                <a:cs typeface="Calibri"/>
                <a:sym typeface="Calibri"/>
              </a:rPr>
              <a:t>luster 2 (Bronze)</a:t>
            </a:r>
            <a:endParaRPr sz="2200" b="1" i="0" u="none" strike="noStrike" cap="none">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 sz="2200" b="1">
                <a:solidFill>
                  <a:schemeClr val="lt1"/>
                </a:solidFill>
                <a:latin typeface="Calibri"/>
                <a:ea typeface="Calibri"/>
                <a:cs typeface="Calibri"/>
                <a:sym typeface="Calibri"/>
              </a:rPr>
              <a:t>C</a:t>
            </a:r>
            <a:r>
              <a:rPr lang="en" sz="2200" b="1" i="0" u="none" strike="noStrike" cap="none">
                <a:solidFill>
                  <a:schemeClr val="lt1"/>
                </a:solidFill>
                <a:latin typeface="Calibri"/>
                <a:ea typeface="Calibri"/>
                <a:cs typeface="Calibri"/>
                <a:sym typeface="Calibri"/>
              </a:rPr>
              <a:t>luster 3 (Platinum)</a:t>
            </a:r>
            <a:endParaRPr sz="2200" b="1" i="0" u="none" strike="noStrike" cap="non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sp>
        <p:nvSpPr>
          <p:cNvPr id="231" name="Google Shape;231;p32"/>
          <p:cNvSpPr txBox="1">
            <a:spLocks noGrp="1"/>
          </p:cNvSpPr>
          <p:nvPr>
            <p:ph type="body" idx="1"/>
          </p:nvPr>
        </p:nvSpPr>
        <p:spPr>
          <a:xfrm>
            <a:off x="500775" y="938975"/>
            <a:ext cx="7971000" cy="3870600"/>
          </a:xfrm>
          <a:prstGeom prst="rect">
            <a:avLst/>
          </a:prstGeom>
          <a:noFill/>
          <a:ln>
            <a:noFill/>
          </a:ln>
        </p:spPr>
        <p:txBody>
          <a:bodyPr spcFirstLastPara="1" wrap="square" lIns="91425" tIns="91425" rIns="91425" bIns="91425" anchor="t" anchorCtr="0">
            <a:noAutofit/>
          </a:bodyPr>
          <a:lstStyle/>
          <a:p>
            <a:pPr marL="457200" marR="330200" lvl="0" indent="0" algn="just" rtl="0">
              <a:lnSpc>
                <a:spcPct val="100000"/>
              </a:lnSpc>
              <a:spcBef>
                <a:spcPts val="0"/>
              </a:spcBef>
              <a:spcAft>
                <a:spcPts val="0"/>
              </a:spcAft>
              <a:buSzPts val="2400"/>
              <a:buNone/>
            </a:pPr>
            <a:endParaRPr sz="18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500">
              <a:latin typeface="Times New Roman"/>
              <a:ea typeface="Times New Roman"/>
              <a:cs typeface="Times New Roman"/>
              <a:sym typeface="Times New Roman"/>
            </a:endParaRPr>
          </a:p>
        </p:txBody>
      </p:sp>
      <p:sp>
        <p:nvSpPr>
          <p:cNvPr id="232" name="Google Shape;232;p3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22</a:t>
            </a:fld>
            <a:endParaRPr/>
          </a:p>
        </p:txBody>
      </p:sp>
      <p:pic>
        <p:nvPicPr>
          <p:cNvPr id="233" name="Google Shape;233;p32"/>
          <p:cNvPicPr preferRelativeResize="0"/>
          <p:nvPr/>
        </p:nvPicPr>
        <p:blipFill rotWithShape="1">
          <a:blip r:embed="rId3">
            <a:alphaModFix/>
          </a:blip>
          <a:srcRect/>
          <a:stretch/>
        </p:blipFill>
        <p:spPr>
          <a:xfrm>
            <a:off x="589350" y="1004900"/>
            <a:ext cx="7882425" cy="360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7"/>
        <p:cNvGrpSpPr/>
        <p:nvPr/>
      </p:nvGrpSpPr>
      <p:grpSpPr>
        <a:xfrm>
          <a:off x="0" y="0"/>
          <a:ext cx="0" cy="0"/>
          <a:chOff x="0" y="0"/>
          <a:chExt cx="0" cy="0"/>
        </a:xfrm>
      </p:grpSpPr>
      <p:sp>
        <p:nvSpPr>
          <p:cNvPr id="238" name="Google Shape;238;p33"/>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23</a:t>
            </a:fld>
            <a:endParaRPr/>
          </a:p>
        </p:txBody>
      </p:sp>
      <p:sp>
        <p:nvSpPr>
          <p:cNvPr id="239" name="Google Shape;239;p33"/>
          <p:cNvSpPr txBox="1"/>
          <p:nvPr/>
        </p:nvSpPr>
        <p:spPr>
          <a:xfrm>
            <a:off x="535775" y="332175"/>
            <a:ext cx="80688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 sz="2600" b="1" i="0" u="none" strike="noStrike" cap="none">
                <a:solidFill>
                  <a:schemeClr val="lt1"/>
                </a:solidFill>
                <a:latin typeface="Oswald"/>
                <a:ea typeface="Oswald"/>
                <a:cs typeface="Oswald"/>
                <a:sym typeface="Oswald"/>
              </a:rPr>
              <a:t>BUSINESS INSIGHTS</a:t>
            </a:r>
            <a:endParaRPr sz="2600" b="1" i="0" u="none" strike="noStrike" cap="none">
              <a:solidFill>
                <a:schemeClr val="lt1"/>
              </a:solidFill>
              <a:latin typeface="Oswald"/>
              <a:ea typeface="Oswald"/>
              <a:cs typeface="Oswald"/>
              <a:sym typeface="Oswald"/>
            </a:endParaRPr>
          </a:p>
        </p:txBody>
      </p:sp>
      <p:sp>
        <p:nvSpPr>
          <p:cNvPr id="240" name="Google Shape;240;p33"/>
          <p:cNvSpPr txBox="1">
            <a:spLocks noGrp="1"/>
          </p:cNvSpPr>
          <p:nvPr>
            <p:ph type="body" idx="1"/>
          </p:nvPr>
        </p:nvSpPr>
        <p:spPr>
          <a:xfrm>
            <a:off x="442050" y="1105600"/>
            <a:ext cx="5276100" cy="2802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a:latin typeface="Calibri"/>
                <a:ea typeface="Calibri"/>
                <a:cs typeface="Calibri"/>
                <a:sym typeface="Calibri"/>
              </a:rPr>
              <a:t>Cluster 0 (Gold):</a:t>
            </a:r>
            <a:r>
              <a:rPr lang="en" sz="1600">
                <a:latin typeface="Calibri"/>
                <a:ea typeface="Calibri"/>
                <a:cs typeface="Calibri"/>
                <a:sym typeface="Calibri"/>
              </a:rPr>
              <a:t> These type of customers have a pretty good credit limit and balance but they mainly spend cash advance rather than purchasing. These customers should be given schemes accordingly to increase their purchase.</a:t>
            </a:r>
            <a:endParaRPr sz="1600">
              <a:latin typeface="Calibri"/>
              <a:ea typeface="Calibri"/>
              <a:cs typeface="Calibri"/>
              <a:sym typeface="Calibri"/>
            </a:endParaRPr>
          </a:p>
          <a:p>
            <a:pPr marL="0" lvl="0" indent="0" algn="just" rtl="0">
              <a:lnSpc>
                <a:spcPct val="100000"/>
              </a:lnSpc>
              <a:spcBef>
                <a:spcPts val="0"/>
              </a:spcBef>
              <a:spcAft>
                <a:spcPts val="0"/>
              </a:spcAft>
              <a:buClr>
                <a:schemeClr val="dk1"/>
              </a:buClr>
              <a:buSzPts val="1100"/>
              <a:buFont typeface="Arial"/>
              <a:buNone/>
            </a:pPr>
            <a:endParaRPr sz="1600">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 sz="1600" b="1">
                <a:latin typeface="Calibri"/>
                <a:ea typeface="Calibri"/>
                <a:cs typeface="Calibri"/>
                <a:sym typeface="Calibri"/>
              </a:rPr>
              <a:t>Cluster 1 (Silver):</a:t>
            </a:r>
            <a:r>
              <a:rPr lang="en" sz="1600">
                <a:latin typeface="Calibri"/>
                <a:ea typeface="Calibri"/>
                <a:cs typeface="Calibri"/>
                <a:sym typeface="Calibri"/>
              </a:rPr>
              <a:t> Credit limit of customers of cluster 1 is lowest amongst all. These customers have a low balance but quite high purchases and installment purchases. These customers have a very low one-off purchase and cash advance.</a:t>
            </a:r>
            <a:endParaRPr sz="1600">
              <a:latin typeface="Calibri"/>
              <a:ea typeface="Calibri"/>
              <a:cs typeface="Calibri"/>
              <a:sym typeface="Calibri"/>
            </a:endParaRPr>
          </a:p>
          <a:p>
            <a:pPr marL="0" lvl="0" indent="0" algn="l" rtl="0">
              <a:lnSpc>
                <a:spcPct val="100000"/>
              </a:lnSpc>
              <a:spcBef>
                <a:spcPts val="1200"/>
              </a:spcBef>
              <a:spcAft>
                <a:spcPts val="0"/>
              </a:spcAft>
              <a:buSzPts val="2400"/>
              <a:buNone/>
            </a:pPr>
            <a:endParaRPr/>
          </a:p>
        </p:txBody>
      </p:sp>
      <p:pic>
        <p:nvPicPr>
          <p:cNvPr id="241" name="Google Shape;241;p33"/>
          <p:cNvPicPr preferRelativeResize="0"/>
          <p:nvPr/>
        </p:nvPicPr>
        <p:blipFill rotWithShape="1">
          <a:blip r:embed="rId3">
            <a:alphaModFix/>
          </a:blip>
          <a:srcRect/>
          <a:stretch/>
        </p:blipFill>
        <p:spPr>
          <a:xfrm>
            <a:off x="5882850" y="1051338"/>
            <a:ext cx="2839675" cy="2910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5"/>
        <p:cNvGrpSpPr/>
        <p:nvPr/>
      </p:nvGrpSpPr>
      <p:grpSpPr>
        <a:xfrm>
          <a:off x="0" y="0"/>
          <a:ext cx="0" cy="0"/>
          <a:chOff x="0" y="0"/>
          <a:chExt cx="0" cy="0"/>
        </a:xfrm>
      </p:grpSpPr>
      <p:sp>
        <p:nvSpPr>
          <p:cNvPr id="246" name="Google Shape;246;p34"/>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24</a:t>
            </a:fld>
            <a:endParaRPr/>
          </a:p>
        </p:txBody>
      </p:sp>
      <p:sp>
        <p:nvSpPr>
          <p:cNvPr id="247" name="Google Shape;247;p34"/>
          <p:cNvSpPr txBox="1"/>
          <p:nvPr/>
        </p:nvSpPr>
        <p:spPr>
          <a:xfrm>
            <a:off x="535775" y="332175"/>
            <a:ext cx="8068800" cy="585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600" b="1" i="0" u="none" strike="noStrike" cap="none">
                <a:solidFill>
                  <a:schemeClr val="lt1"/>
                </a:solidFill>
                <a:latin typeface="Oswald"/>
                <a:ea typeface="Oswald"/>
                <a:cs typeface="Oswald"/>
                <a:sym typeface="Oswald"/>
              </a:rPr>
              <a:t>BUSINESS INSIGHTS</a:t>
            </a:r>
            <a:endParaRPr sz="2600" b="1" i="0" u="none" strike="noStrike" cap="none">
              <a:solidFill>
                <a:schemeClr val="lt1"/>
              </a:solidFill>
              <a:latin typeface="Oswald"/>
              <a:ea typeface="Oswald"/>
              <a:cs typeface="Oswald"/>
              <a:sym typeface="Oswald"/>
            </a:endParaRPr>
          </a:p>
        </p:txBody>
      </p:sp>
      <p:sp>
        <p:nvSpPr>
          <p:cNvPr id="248" name="Google Shape;248;p34"/>
          <p:cNvSpPr txBox="1">
            <a:spLocks noGrp="1"/>
          </p:cNvSpPr>
          <p:nvPr>
            <p:ph type="body" idx="1"/>
          </p:nvPr>
        </p:nvSpPr>
        <p:spPr>
          <a:xfrm>
            <a:off x="388325" y="1153575"/>
            <a:ext cx="5321700" cy="245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600" b="1">
                <a:latin typeface="Calibri"/>
                <a:ea typeface="Calibri"/>
                <a:cs typeface="Calibri"/>
                <a:sym typeface="Calibri"/>
              </a:rPr>
              <a:t>Cluster 2 (Bronze)</a:t>
            </a:r>
            <a:r>
              <a:rPr lang="en" sz="1600">
                <a:latin typeface="Calibri"/>
                <a:ea typeface="Calibri"/>
                <a:cs typeface="Calibri"/>
                <a:sym typeface="Calibri"/>
              </a:rPr>
              <a:t>: These customers have a good credit limit but their balance, purchases is very low. So, these customers should be encouraged by giving schemes to spend more.</a:t>
            </a:r>
            <a:endParaRPr sz="1600">
              <a:latin typeface="Calibri"/>
              <a:ea typeface="Calibri"/>
              <a:cs typeface="Calibri"/>
              <a:sym typeface="Calibri"/>
            </a:endParaRPr>
          </a:p>
          <a:p>
            <a:pPr marL="0" lvl="0" indent="0" algn="l" rtl="0">
              <a:lnSpc>
                <a:spcPct val="100000"/>
              </a:lnSpc>
              <a:spcBef>
                <a:spcPts val="0"/>
              </a:spcBef>
              <a:spcAft>
                <a:spcPts val="0"/>
              </a:spcAft>
              <a:buSzPts val="2400"/>
              <a:buNone/>
            </a:pPr>
            <a:endParaRPr sz="1600">
              <a:latin typeface="Calibri"/>
              <a:ea typeface="Calibri"/>
              <a:cs typeface="Calibri"/>
              <a:sym typeface="Calibri"/>
            </a:endParaRPr>
          </a:p>
          <a:p>
            <a:pPr marL="0" lvl="0" indent="0" algn="l" rtl="0">
              <a:lnSpc>
                <a:spcPct val="100000"/>
              </a:lnSpc>
              <a:spcBef>
                <a:spcPts val="0"/>
              </a:spcBef>
              <a:spcAft>
                <a:spcPts val="0"/>
              </a:spcAft>
              <a:buSzPts val="2400"/>
              <a:buNone/>
            </a:pPr>
            <a:endParaRPr sz="1600">
              <a:latin typeface="Calibri"/>
              <a:ea typeface="Calibri"/>
              <a:cs typeface="Calibri"/>
              <a:sym typeface="Calibri"/>
            </a:endParaRPr>
          </a:p>
          <a:p>
            <a:pPr marL="0" lvl="0" indent="0" algn="l" rtl="0">
              <a:lnSpc>
                <a:spcPct val="100000"/>
              </a:lnSpc>
              <a:spcBef>
                <a:spcPts val="0"/>
              </a:spcBef>
              <a:spcAft>
                <a:spcPts val="0"/>
              </a:spcAft>
              <a:buSzPts val="2400"/>
              <a:buNone/>
            </a:pPr>
            <a:r>
              <a:rPr lang="en" sz="1600" b="1">
                <a:latin typeface="Calibri"/>
                <a:ea typeface="Calibri"/>
                <a:cs typeface="Calibri"/>
                <a:sym typeface="Calibri"/>
              </a:rPr>
              <a:t>Cluster 3 (Platinum)</a:t>
            </a:r>
            <a:r>
              <a:rPr lang="en" sz="1600">
                <a:latin typeface="Calibri"/>
                <a:ea typeface="Calibri"/>
                <a:cs typeface="Calibri"/>
                <a:sym typeface="Calibri"/>
              </a:rPr>
              <a:t>: These customers have the highest credit limit and purchases. They have highest payment of all clusters. These customers should be encouraged to keep decent balance in their account by keeping a minimum balance rule.</a:t>
            </a:r>
            <a:r>
              <a:rPr lang="en" sz="1600">
                <a:solidFill>
                  <a:schemeClr val="dk1"/>
                </a:solidFill>
                <a:latin typeface="Calibri"/>
                <a:ea typeface="Calibri"/>
                <a:cs typeface="Calibri"/>
                <a:sym typeface="Calibri"/>
              </a:rPr>
              <a:t>e</a:t>
            </a:r>
            <a:endParaRPr sz="1600">
              <a:solidFill>
                <a:schemeClr val="dk1"/>
              </a:solidFill>
              <a:latin typeface="Calibri"/>
              <a:ea typeface="Calibri"/>
              <a:cs typeface="Calibri"/>
              <a:sym typeface="Calibri"/>
            </a:endParaRPr>
          </a:p>
          <a:p>
            <a:pPr marL="0" lvl="0" indent="0" algn="l" rtl="0">
              <a:lnSpc>
                <a:spcPct val="150000"/>
              </a:lnSpc>
              <a:spcBef>
                <a:spcPts val="1200"/>
              </a:spcBef>
              <a:spcAft>
                <a:spcPts val="1200"/>
              </a:spcAft>
              <a:buSzPts val="2400"/>
              <a:buNone/>
            </a:pPr>
            <a:endParaRPr sz="1700" b="1">
              <a:solidFill>
                <a:schemeClr val="dk1"/>
              </a:solidFill>
              <a:latin typeface="Calibri"/>
              <a:ea typeface="Calibri"/>
              <a:cs typeface="Calibri"/>
              <a:sym typeface="Calibri"/>
            </a:endParaRPr>
          </a:p>
        </p:txBody>
      </p:sp>
      <p:pic>
        <p:nvPicPr>
          <p:cNvPr id="249" name="Google Shape;249;p34"/>
          <p:cNvPicPr preferRelativeResize="0"/>
          <p:nvPr/>
        </p:nvPicPr>
        <p:blipFill rotWithShape="1">
          <a:blip r:embed="rId3">
            <a:alphaModFix/>
          </a:blip>
          <a:srcRect/>
          <a:stretch/>
        </p:blipFill>
        <p:spPr>
          <a:xfrm>
            <a:off x="5856000" y="1093575"/>
            <a:ext cx="2956350" cy="295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53"/>
        <p:cNvGrpSpPr/>
        <p:nvPr/>
      </p:nvGrpSpPr>
      <p:grpSpPr>
        <a:xfrm>
          <a:off x="0" y="0"/>
          <a:ext cx="0" cy="0"/>
          <a:chOff x="0" y="0"/>
          <a:chExt cx="0" cy="0"/>
        </a:xfrm>
      </p:grpSpPr>
      <p:sp>
        <p:nvSpPr>
          <p:cNvPr id="254" name="Google Shape;254;p35"/>
          <p:cNvSpPr txBox="1">
            <a:spLocks noGrp="1"/>
          </p:cNvSpPr>
          <p:nvPr>
            <p:ph type="body" idx="1"/>
          </p:nvPr>
        </p:nvSpPr>
        <p:spPr>
          <a:xfrm>
            <a:off x="500775" y="1693075"/>
            <a:ext cx="7971000" cy="124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2400"/>
              <a:buNone/>
            </a:pPr>
            <a:r>
              <a:rPr lang="en" sz="6900" b="1">
                <a:latin typeface="Oswald"/>
                <a:ea typeface="Oswald"/>
                <a:cs typeface="Oswald"/>
                <a:sym typeface="Oswald"/>
              </a:rPr>
              <a:t>MODEL 2</a:t>
            </a:r>
            <a:endParaRPr sz="6900" b="1">
              <a:latin typeface="Oswald"/>
              <a:ea typeface="Oswald"/>
              <a:cs typeface="Oswald"/>
              <a:sym typeface="Oswald"/>
            </a:endParaRPr>
          </a:p>
        </p:txBody>
      </p:sp>
      <p:sp>
        <p:nvSpPr>
          <p:cNvPr id="255" name="Google Shape;255;p35"/>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NUMBER OF CLUSTERS</a:t>
            </a:r>
            <a:endParaRPr sz="2600" b="1">
              <a:latin typeface="Oswald"/>
              <a:ea typeface="Oswald"/>
              <a:cs typeface="Oswald"/>
              <a:sym typeface="Oswald"/>
            </a:endParaRPr>
          </a:p>
        </p:txBody>
      </p:sp>
      <p:sp>
        <p:nvSpPr>
          <p:cNvPr id="261" name="Google Shape;261;p36"/>
          <p:cNvSpPr txBox="1">
            <a:spLocks noGrp="1"/>
          </p:cNvSpPr>
          <p:nvPr>
            <p:ph type="body" idx="1"/>
          </p:nvPr>
        </p:nvSpPr>
        <p:spPr>
          <a:xfrm>
            <a:off x="450050" y="1517550"/>
            <a:ext cx="3729000" cy="397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2400"/>
              </a:spcBef>
              <a:spcAft>
                <a:spcPts val="0"/>
              </a:spcAft>
              <a:buSzPts val="2000"/>
              <a:buNone/>
            </a:pPr>
            <a:r>
              <a:rPr lang="en" sz="1800" b="1">
                <a:latin typeface="Oswald"/>
                <a:ea typeface="Oswald"/>
                <a:cs typeface="Oswald"/>
                <a:sym typeface="Oswald"/>
              </a:rPr>
              <a:t>ELBOW METHOD</a:t>
            </a:r>
            <a:endParaRPr sz="1800" b="1">
              <a:latin typeface="Oswald"/>
              <a:ea typeface="Oswald"/>
              <a:cs typeface="Oswald"/>
              <a:sym typeface="Oswald"/>
            </a:endParaRPr>
          </a:p>
          <a:p>
            <a:pPr marL="0" lvl="0" indent="0" algn="ctr" rtl="0">
              <a:lnSpc>
                <a:spcPct val="115000"/>
              </a:lnSpc>
              <a:spcBef>
                <a:spcPts val="2400"/>
              </a:spcBef>
              <a:spcAft>
                <a:spcPts val="600"/>
              </a:spcAft>
              <a:buClr>
                <a:schemeClr val="dk1"/>
              </a:buClr>
              <a:buSzPts val="1100"/>
              <a:buFont typeface="Arial"/>
              <a:buNone/>
            </a:pPr>
            <a:endParaRPr sz="2500" b="1">
              <a:latin typeface="Oswald"/>
              <a:ea typeface="Oswald"/>
              <a:cs typeface="Oswald"/>
              <a:sym typeface="Oswald"/>
            </a:endParaRPr>
          </a:p>
        </p:txBody>
      </p:sp>
      <p:sp>
        <p:nvSpPr>
          <p:cNvPr id="262" name="Google Shape;262;p36"/>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26</a:t>
            </a:fld>
            <a:endParaRPr/>
          </a:p>
        </p:txBody>
      </p:sp>
      <p:sp>
        <p:nvSpPr>
          <p:cNvPr id="263" name="Google Shape;263;p36"/>
          <p:cNvSpPr txBox="1">
            <a:spLocks noGrp="1"/>
          </p:cNvSpPr>
          <p:nvPr>
            <p:ph type="body" idx="2"/>
          </p:nvPr>
        </p:nvSpPr>
        <p:spPr>
          <a:xfrm>
            <a:off x="4402950" y="1517450"/>
            <a:ext cx="4457700" cy="397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Clr>
                <a:schemeClr val="dk1"/>
              </a:buClr>
              <a:buSzPts val="1100"/>
              <a:buFont typeface="Arial"/>
              <a:buNone/>
            </a:pPr>
            <a:r>
              <a:rPr lang="en" sz="1800" b="1">
                <a:latin typeface="Oswald"/>
                <a:ea typeface="Oswald"/>
                <a:cs typeface="Oswald"/>
                <a:sym typeface="Oswald"/>
              </a:rPr>
              <a:t>SILHOUETTE </a:t>
            </a:r>
            <a:endParaRPr sz="1800">
              <a:latin typeface="Oswald"/>
              <a:ea typeface="Oswald"/>
              <a:cs typeface="Oswald"/>
              <a:sym typeface="Oswald"/>
            </a:endParaRPr>
          </a:p>
        </p:txBody>
      </p:sp>
      <p:pic>
        <p:nvPicPr>
          <p:cNvPr id="264" name="Google Shape;264;p36"/>
          <p:cNvPicPr preferRelativeResize="0"/>
          <p:nvPr/>
        </p:nvPicPr>
        <p:blipFill rotWithShape="1">
          <a:blip r:embed="rId3">
            <a:alphaModFix/>
          </a:blip>
          <a:srcRect/>
          <a:stretch/>
        </p:blipFill>
        <p:spPr>
          <a:xfrm>
            <a:off x="450050" y="2071700"/>
            <a:ext cx="3729050" cy="2286000"/>
          </a:xfrm>
          <a:prstGeom prst="rect">
            <a:avLst/>
          </a:prstGeom>
          <a:noFill/>
          <a:ln>
            <a:noFill/>
          </a:ln>
        </p:spPr>
      </p:pic>
      <p:pic>
        <p:nvPicPr>
          <p:cNvPr id="265" name="Google Shape;265;p36"/>
          <p:cNvPicPr preferRelativeResize="0"/>
          <p:nvPr/>
        </p:nvPicPr>
        <p:blipFill rotWithShape="1">
          <a:blip r:embed="rId4">
            <a:alphaModFix/>
          </a:blip>
          <a:srcRect/>
          <a:stretch/>
        </p:blipFill>
        <p:spPr>
          <a:xfrm>
            <a:off x="4402950" y="2071700"/>
            <a:ext cx="4457700" cy="228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69"/>
        <p:cNvGrpSpPr/>
        <p:nvPr/>
      </p:nvGrpSpPr>
      <p:grpSpPr>
        <a:xfrm>
          <a:off x="0" y="0"/>
          <a:ext cx="0" cy="0"/>
          <a:chOff x="0" y="0"/>
          <a:chExt cx="0" cy="0"/>
        </a:xfrm>
      </p:grpSpPr>
      <p:sp>
        <p:nvSpPr>
          <p:cNvPr id="270" name="Google Shape;270;p37"/>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600" b="1">
                <a:latin typeface="Oswald"/>
                <a:ea typeface="Oswald"/>
                <a:cs typeface="Oswald"/>
                <a:sym typeface="Oswald"/>
              </a:rPr>
              <a:t>CLUSTERS</a:t>
            </a:r>
            <a:endParaRPr sz="2600" b="1">
              <a:latin typeface="Oswald"/>
              <a:ea typeface="Oswald"/>
              <a:cs typeface="Oswald"/>
              <a:sym typeface="Oswald"/>
            </a:endParaRPr>
          </a:p>
        </p:txBody>
      </p:sp>
      <p:sp>
        <p:nvSpPr>
          <p:cNvPr id="271" name="Google Shape;271;p37"/>
          <p:cNvSpPr txBox="1">
            <a:spLocks noGrp="1"/>
          </p:cNvSpPr>
          <p:nvPr>
            <p:ph type="body" idx="1"/>
          </p:nvPr>
        </p:nvSpPr>
        <p:spPr>
          <a:xfrm>
            <a:off x="5100650" y="1759650"/>
            <a:ext cx="3739500" cy="1624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Calibri"/>
              <a:buChar char="●"/>
            </a:pPr>
            <a:r>
              <a:rPr lang="en" sz="1800" b="1">
                <a:latin typeface="Calibri"/>
                <a:ea typeface="Calibri"/>
                <a:cs typeface="Calibri"/>
                <a:sym typeface="Calibri"/>
              </a:rPr>
              <a:t>GROUP 0 - Middle class but good buyers</a:t>
            </a:r>
            <a:endParaRPr sz="1800" b="1">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 sz="1800" b="1">
                <a:latin typeface="Calibri"/>
                <a:ea typeface="Calibri"/>
                <a:cs typeface="Calibri"/>
                <a:sym typeface="Calibri"/>
              </a:rPr>
              <a:t>Group 1 - Rich but purchase less</a:t>
            </a:r>
            <a:endParaRPr sz="1800" b="1">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 sz="1800" b="1">
                <a:latin typeface="Calibri"/>
                <a:ea typeface="Calibri"/>
                <a:cs typeface="Calibri"/>
                <a:sym typeface="Calibri"/>
              </a:rPr>
              <a:t>Group 2 - Cream customers</a:t>
            </a:r>
            <a:endParaRPr sz="1800" b="1">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800" b="1">
                <a:latin typeface="Calibri"/>
                <a:ea typeface="Calibri"/>
                <a:cs typeface="Calibri"/>
                <a:sym typeface="Calibri"/>
              </a:rPr>
              <a:t>Group 3 - Poor and inert</a:t>
            </a:r>
            <a:endParaRPr>
              <a:latin typeface="Calibri"/>
              <a:ea typeface="Calibri"/>
              <a:cs typeface="Calibri"/>
              <a:sym typeface="Calibri"/>
            </a:endParaRPr>
          </a:p>
        </p:txBody>
      </p:sp>
      <p:sp>
        <p:nvSpPr>
          <p:cNvPr id="272" name="Google Shape;272;p37"/>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27</a:t>
            </a:fld>
            <a:endParaRPr/>
          </a:p>
        </p:txBody>
      </p:sp>
      <p:pic>
        <p:nvPicPr>
          <p:cNvPr id="273" name="Google Shape;273;p37"/>
          <p:cNvPicPr preferRelativeResize="0"/>
          <p:nvPr/>
        </p:nvPicPr>
        <p:blipFill rotWithShape="1">
          <a:blip r:embed="rId3">
            <a:alphaModFix/>
          </a:blip>
          <a:srcRect/>
          <a:stretch/>
        </p:blipFill>
        <p:spPr>
          <a:xfrm>
            <a:off x="404350" y="1121063"/>
            <a:ext cx="4567726" cy="3463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28</a:t>
            </a:fld>
            <a:endParaRPr/>
          </a:p>
        </p:txBody>
      </p:sp>
      <p:pic>
        <p:nvPicPr>
          <p:cNvPr id="279" name="Google Shape;279;p38"/>
          <p:cNvPicPr preferRelativeResize="0"/>
          <p:nvPr/>
        </p:nvPicPr>
        <p:blipFill rotWithShape="1">
          <a:blip r:embed="rId3">
            <a:alphaModFix/>
          </a:blip>
          <a:srcRect/>
          <a:stretch/>
        </p:blipFill>
        <p:spPr>
          <a:xfrm>
            <a:off x="366700" y="1094675"/>
            <a:ext cx="8410575" cy="3171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83"/>
        <p:cNvGrpSpPr/>
        <p:nvPr/>
      </p:nvGrpSpPr>
      <p:grpSpPr>
        <a:xfrm>
          <a:off x="0" y="0"/>
          <a:ext cx="0" cy="0"/>
          <a:chOff x="0" y="0"/>
          <a:chExt cx="0" cy="0"/>
        </a:xfrm>
      </p:grpSpPr>
      <p:sp>
        <p:nvSpPr>
          <p:cNvPr id="284" name="Google Shape;284;p39"/>
          <p:cNvSpPr txBox="1">
            <a:spLocks noGrp="1"/>
          </p:cNvSpPr>
          <p:nvPr>
            <p:ph type="title"/>
          </p:nvPr>
        </p:nvSpPr>
        <p:spPr>
          <a:xfrm>
            <a:off x="439950" y="238150"/>
            <a:ext cx="7578300" cy="49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BUSINESS INSIGHTS AND RECOMMENDATION</a:t>
            </a:r>
            <a:endParaRPr sz="2600">
              <a:latin typeface="Oswald"/>
              <a:ea typeface="Oswald"/>
              <a:cs typeface="Oswald"/>
              <a:sym typeface="Oswald"/>
            </a:endParaRPr>
          </a:p>
        </p:txBody>
      </p:sp>
      <p:sp>
        <p:nvSpPr>
          <p:cNvPr id="285" name="Google Shape;285;p39"/>
          <p:cNvSpPr txBox="1">
            <a:spLocks noGrp="1"/>
          </p:cNvSpPr>
          <p:nvPr>
            <p:ph type="body" idx="1"/>
          </p:nvPr>
        </p:nvSpPr>
        <p:spPr>
          <a:xfrm>
            <a:off x="359475" y="728950"/>
            <a:ext cx="4757100" cy="417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sz="1600" b="1">
                <a:latin typeface="Calibri"/>
                <a:ea typeface="Calibri"/>
                <a:cs typeface="Calibri"/>
                <a:sym typeface="Calibri"/>
              </a:rPr>
              <a:t>GROUP 0 - Good Buyers with mediocre finances</a:t>
            </a:r>
            <a:br>
              <a:rPr lang="en" sz="1600" b="1">
                <a:latin typeface="Calibri"/>
                <a:ea typeface="Calibri"/>
                <a:cs typeface="Calibri"/>
                <a:sym typeface="Calibri"/>
              </a:rPr>
            </a:br>
            <a:r>
              <a:rPr lang="en" sz="1600" b="1">
                <a:latin typeface="Calibri"/>
                <a:ea typeface="Calibri"/>
                <a:cs typeface="Calibri"/>
                <a:sym typeface="Calibri"/>
              </a:rPr>
              <a:t>BUSINESS INSIGHTS: </a:t>
            </a:r>
            <a:endParaRPr sz="1600" b="1">
              <a:latin typeface="Calibri"/>
              <a:ea typeface="Calibri"/>
              <a:cs typeface="Calibri"/>
              <a:sym typeface="Calibri"/>
            </a:endParaRPr>
          </a:p>
          <a:p>
            <a:pPr marL="457200" marR="0" lvl="0" indent="-330200" algn="l" rtl="0">
              <a:lnSpc>
                <a:spcPct val="100000"/>
              </a:lnSpc>
              <a:spcBef>
                <a:spcPts val="600"/>
              </a:spcBef>
              <a:spcAft>
                <a:spcPts val="0"/>
              </a:spcAft>
              <a:buSzPts val="1600"/>
              <a:buFont typeface="Calibri"/>
              <a:buChar char="●"/>
            </a:pPr>
            <a:r>
              <a:rPr lang="en" sz="1600" b="1">
                <a:latin typeface="Calibri"/>
                <a:ea typeface="Calibri"/>
                <a:cs typeface="Calibri"/>
                <a:sym typeface="Calibri"/>
              </a:rPr>
              <a:t>Balance is  less </a:t>
            </a:r>
            <a:endParaRPr sz="1600" b="1">
              <a:latin typeface="Calibri"/>
              <a:ea typeface="Calibri"/>
              <a:cs typeface="Calibri"/>
              <a:sym typeface="Calibri"/>
            </a:endParaRPr>
          </a:p>
          <a:p>
            <a:pPr marL="457200" marR="0" lvl="0" indent="-330200" algn="l" rtl="0">
              <a:lnSpc>
                <a:spcPct val="100000"/>
              </a:lnSpc>
              <a:spcBef>
                <a:spcPts val="0"/>
              </a:spcBef>
              <a:spcAft>
                <a:spcPts val="0"/>
              </a:spcAft>
              <a:buSzPts val="1600"/>
              <a:buFont typeface="Calibri"/>
              <a:buChar char="●"/>
            </a:pPr>
            <a:r>
              <a:rPr lang="en" sz="1600" b="1">
                <a:latin typeface="Calibri"/>
                <a:ea typeface="Calibri"/>
                <a:cs typeface="Calibri"/>
                <a:sym typeface="Calibri"/>
              </a:rPr>
              <a:t>Purchase without taking much cash advance </a:t>
            </a:r>
            <a:endParaRPr sz="1600" b="1">
              <a:latin typeface="Calibri"/>
              <a:ea typeface="Calibri"/>
              <a:cs typeface="Calibri"/>
              <a:sym typeface="Calibri"/>
            </a:endParaRPr>
          </a:p>
          <a:p>
            <a:pPr marL="457200" marR="0" lvl="0" indent="-330200" algn="l" rtl="0">
              <a:lnSpc>
                <a:spcPct val="100000"/>
              </a:lnSpc>
              <a:spcBef>
                <a:spcPts val="0"/>
              </a:spcBef>
              <a:spcAft>
                <a:spcPts val="0"/>
              </a:spcAft>
              <a:buSzPts val="1600"/>
              <a:buFont typeface="Calibri"/>
              <a:buChar char="●"/>
            </a:pPr>
            <a:r>
              <a:rPr lang="en" sz="1600" b="1">
                <a:latin typeface="Calibri"/>
                <a:ea typeface="Calibri"/>
                <a:cs typeface="Calibri"/>
                <a:sym typeface="Calibri"/>
              </a:rPr>
              <a:t>Prefer installments for purchases</a:t>
            </a:r>
            <a:endParaRPr sz="1600" b="1">
              <a:latin typeface="Calibri"/>
              <a:ea typeface="Calibri"/>
              <a:cs typeface="Calibri"/>
              <a:sym typeface="Calibri"/>
            </a:endParaRPr>
          </a:p>
          <a:p>
            <a:pPr marL="457200" marR="0" lvl="0" indent="-330200" algn="l" rtl="0">
              <a:lnSpc>
                <a:spcPct val="100000"/>
              </a:lnSpc>
              <a:spcBef>
                <a:spcPts val="0"/>
              </a:spcBef>
              <a:spcAft>
                <a:spcPts val="0"/>
              </a:spcAft>
              <a:buSzPts val="1600"/>
              <a:buFont typeface="Calibri"/>
              <a:buChar char="●"/>
            </a:pPr>
            <a:r>
              <a:rPr lang="en" sz="1600" b="1">
                <a:latin typeface="Calibri"/>
                <a:ea typeface="Calibri"/>
                <a:cs typeface="Calibri"/>
                <a:sym typeface="Calibri"/>
              </a:rPr>
              <a:t>Customers with good purchase even though balance is less</a:t>
            </a:r>
            <a:br>
              <a:rPr lang="en" sz="1600" b="1">
                <a:latin typeface="Calibri"/>
                <a:ea typeface="Calibri"/>
                <a:cs typeface="Calibri"/>
                <a:sym typeface="Calibri"/>
              </a:rPr>
            </a:br>
            <a:endParaRPr sz="1600" b="1">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 sz="1600" b="1">
                <a:latin typeface="Calibri"/>
                <a:ea typeface="Calibri"/>
                <a:cs typeface="Calibri"/>
                <a:sym typeface="Calibri"/>
              </a:rPr>
              <a:t>BUSINESS RECOMMENDATION : </a:t>
            </a:r>
            <a:endParaRPr sz="1600" b="1">
              <a:latin typeface="Calibri"/>
              <a:ea typeface="Calibri"/>
              <a:cs typeface="Calibri"/>
              <a:sym typeface="Calibri"/>
            </a:endParaRPr>
          </a:p>
          <a:p>
            <a:pPr marL="457200" marR="0" lvl="0" indent="-330200" algn="l" rtl="0">
              <a:lnSpc>
                <a:spcPct val="100000"/>
              </a:lnSpc>
              <a:spcBef>
                <a:spcPts val="600"/>
              </a:spcBef>
              <a:spcAft>
                <a:spcPts val="0"/>
              </a:spcAft>
              <a:buSzPts val="1600"/>
              <a:buFont typeface="Calibri"/>
              <a:buChar char="●"/>
            </a:pPr>
            <a:r>
              <a:rPr lang="en" sz="1600" b="1">
                <a:latin typeface="Calibri"/>
                <a:ea typeface="Calibri"/>
                <a:cs typeface="Calibri"/>
                <a:sym typeface="Calibri"/>
              </a:rPr>
              <a:t>Give them schemes of discounts on some expensive products so that they are attracted to buy more stuff since they are frequent buyers</a:t>
            </a:r>
            <a:endParaRPr sz="1600" b="1">
              <a:latin typeface="Calibri"/>
              <a:ea typeface="Calibri"/>
              <a:cs typeface="Calibri"/>
              <a:sym typeface="Calibri"/>
            </a:endParaRPr>
          </a:p>
          <a:p>
            <a:pPr marL="457200" marR="0" lvl="0" indent="-330200" algn="l" rtl="0">
              <a:lnSpc>
                <a:spcPct val="100000"/>
              </a:lnSpc>
              <a:spcBef>
                <a:spcPts val="0"/>
              </a:spcBef>
              <a:spcAft>
                <a:spcPts val="0"/>
              </a:spcAft>
              <a:buSzPts val="1600"/>
              <a:buFont typeface="Calibri"/>
              <a:buChar char="●"/>
            </a:pPr>
            <a:r>
              <a:rPr lang="en" sz="1600" b="1">
                <a:latin typeface="Calibri"/>
                <a:ea typeface="Calibri"/>
                <a:cs typeface="Calibri"/>
                <a:sym typeface="Calibri"/>
              </a:rPr>
              <a:t>Good number of people in this group so the company should definitely focus more on them</a:t>
            </a:r>
            <a:endParaRPr sz="1600" b="1">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b="1">
                <a:latin typeface="Calibri"/>
                <a:ea typeface="Calibri"/>
                <a:cs typeface="Calibri"/>
                <a:sym typeface="Calibri"/>
              </a:rPr>
              <a:t>Make sure to repay the installments on time</a:t>
            </a:r>
            <a:endParaRPr sz="1600" b="1">
              <a:latin typeface="Calibri"/>
              <a:ea typeface="Calibri"/>
              <a:cs typeface="Calibri"/>
              <a:sym typeface="Calibri"/>
            </a:endParaRPr>
          </a:p>
        </p:txBody>
      </p:sp>
      <p:sp>
        <p:nvSpPr>
          <p:cNvPr id="286" name="Google Shape;286;p39"/>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29</a:t>
            </a:fld>
            <a:endParaRPr/>
          </a:p>
        </p:txBody>
      </p:sp>
      <p:pic>
        <p:nvPicPr>
          <p:cNvPr id="287" name="Google Shape;287;p39"/>
          <p:cNvPicPr preferRelativeResize="0"/>
          <p:nvPr/>
        </p:nvPicPr>
        <p:blipFill rotWithShape="1">
          <a:blip r:embed="rId3">
            <a:alphaModFix/>
          </a:blip>
          <a:srcRect/>
          <a:stretch/>
        </p:blipFill>
        <p:spPr>
          <a:xfrm>
            <a:off x="5048025" y="1490674"/>
            <a:ext cx="3610200" cy="286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782850" y="205996"/>
            <a:ext cx="7578300" cy="75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b="1">
                <a:latin typeface="Oswald"/>
                <a:ea typeface="Oswald"/>
                <a:cs typeface="Oswald"/>
                <a:sym typeface="Oswald"/>
              </a:rPr>
              <a:t>JOURNEY</a:t>
            </a:r>
            <a:endParaRPr sz="2600" b="1">
              <a:latin typeface="Oswald"/>
              <a:ea typeface="Oswald"/>
              <a:cs typeface="Oswald"/>
              <a:sym typeface="Oswald"/>
            </a:endParaRPr>
          </a:p>
        </p:txBody>
      </p:sp>
      <p:sp>
        <p:nvSpPr>
          <p:cNvPr id="66" name="Google Shape;66;p13"/>
          <p:cNvSpPr txBox="1">
            <a:spLocks noGrp="1"/>
          </p:cNvSpPr>
          <p:nvPr>
            <p:ph type="sldNum" idx="12"/>
          </p:nvPr>
        </p:nvSpPr>
        <p:spPr>
          <a:xfrm>
            <a:off x="-125" y="4903155"/>
            <a:ext cx="9144000" cy="21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pic>
        <p:nvPicPr>
          <p:cNvPr id="67" name="Google Shape;67;p13"/>
          <p:cNvPicPr preferRelativeResize="0"/>
          <p:nvPr/>
        </p:nvPicPr>
        <p:blipFill>
          <a:blip r:embed="rId3">
            <a:alphaModFix/>
          </a:blip>
          <a:stretch>
            <a:fillRect/>
          </a:stretch>
        </p:blipFill>
        <p:spPr>
          <a:xfrm>
            <a:off x="5884000" y="1590650"/>
            <a:ext cx="2953275" cy="2420450"/>
          </a:xfrm>
          <a:prstGeom prst="rect">
            <a:avLst/>
          </a:prstGeom>
          <a:noFill/>
          <a:ln>
            <a:noFill/>
          </a:ln>
        </p:spPr>
      </p:pic>
      <p:graphicFrame>
        <p:nvGraphicFramePr>
          <p:cNvPr id="68" name="Google Shape;68;p13"/>
          <p:cNvGraphicFramePr/>
          <p:nvPr/>
        </p:nvGraphicFramePr>
        <p:xfrm>
          <a:off x="507363" y="962900"/>
          <a:ext cx="3000000" cy="3000000"/>
        </p:xfrm>
        <a:graphic>
          <a:graphicData uri="http://schemas.openxmlformats.org/drawingml/2006/table">
            <a:tbl>
              <a:tblPr>
                <a:noFill/>
                <a:tableStyleId>{778D1596-3FA0-4AC4-926E-1F6E600A356E}</a:tableStyleId>
              </a:tblPr>
              <a:tblGrid>
                <a:gridCol w="2594000">
                  <a:extLst>
                    <a:ext uri="{9D8B030D-6E8A-4147-A177-3AD203B41FA5}">
                      <a16:colId xmlns:a16="http://schemas.microsoft.com/office/drawing/2014/main" val="20000"/>
                    </a:ext>
                  </a:extLst>
                </a:gridCol>
                <a:gridCol w="2580525">
                  <a:extLst>
                    <a:ext uri="{9D8B030D-6E8A-4147-A177-3AD203B41FA5}">
                      <a16:colId xmlns:a16="http://schemas.microsoft.com/office/drawing/2014/main" val="20001"/>
                    </a:ext>
                  </a:extLst>
                </a:gridCol>
              </a:tblGrid>
              <a:tr h="3675950">
                <a:tc>
                  <a:txBody>
                    <a:bodyPr/>
                    <a:lstStyle/>
                    <a:p>
                      <a:pPr marL="0" lvl="0" indent="0" algn="l" rtl="0">
                        <a:spcBef>
                          <a:spcPts val="0"/>
                        </a:spcBef>
                        <a:spcAft>
                          <a:spcPts val="0"/>
                        </a:spcAft>
                        <a:buNone/>
                      </a:pPr>
                      <a:r>
                        <a:rPr lang="en" sz="1600" b="1">
                          <a:solidFill>
                            <a:schemeClr val="lt1"/>
                          </a:solidFill>
                          <a:latin typeface="Calibri"/>
                          <a:ea typeface="Calibri"/>
                          <a:cs typeface="Calibri"/>
                          <a:sym typeface="Calibri"/>
                        </a:rPr>
                        <a:t>CONCEPTS</a:t>
                      </a:r>
                      <a:endParaRPr sz="1600" b="1">
                        <a:solidFill>
                          <a:schemeClr val="lt1"/>
                        </a:solidFill>
                        <a:latin typeface="Calibri"/>
                        <a:ea typeface="Calibri"/>
                        <a:cs typeface="Calibri"/>
                        <a:sym typeface="Calibri"/>
                      </a:endParaRPr>
                    </a:p>
                    <a:p>
                      <a:pPr marL="0" lvl="0" indent="0" algn="l" rtl="0">
                        <a:spcBef>
                          <a:spcPts val="0"/>
                        </a:spcBef>
                        <a:spcAft>
                          <a:spcPts val="0"/>
                        </a:spcAft>
                        <a:buNone/>
                      </a:pP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EDA</a:t>
                      </a: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Feature Engineering</a:t>
                      </a: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Machine Learning</a:t>
                      </a: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Unsupervised Learning</a:t>
                      </a: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K Means</a:t>
                      </a:r>
                      <a:endParaRPr sz="1600">
                        <a:solidFill>
                          <a:schemeClr val="lt1"/>
                        </a:solidFill>
                        <a:latin typeface="Calibri"/>
                        <a:ea typeface="Calibri"/>
                        <a:cs typeface="Calibri"/>
                        <a:sym typeface="Calibri"/>
                      </a:endParaRPr>
                    </a:p>
                    <a:p>
                      <a:pPr marL="457200" marR="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DBSCAN</a:t>
                      </a:r>
                      <a:endParaRPr sz="1600">
                        <a:solidFill>
                          <a:schemeClr val="lt1"/>
                        </a:solidFill>
                        <a:latin typeface="Calibri"/>
                        <a:ea typeface="Calibri"/>
                        <a:cs typeface="Calibri"/>
                        <a:sym typeface="Calibri"/>
                      </a:endParaRPr>
                    </a:p>
                    <a:p>
                      <a:pPr marL="457200" marR="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Autoencoder</a:t>
                      </a:r>
                      <a:endParaRPr sz="1600">
                        <a:solidFill>
                          <a:schemeClr val="lt1"/>
                        </a:solidFill>
                        <a:latin typeface="Calibri"/>
                        <a:ea typeface="Calibri"/>
                        <a:cs typeface="Calibri"/>
                        <a:sym typeface="Calibri"/>
                      </a:endParaRPr>
                    </a:p>
                    <a:p>
                      <a:pPr marL="457200" marR="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Hierarchic</a:t>
                      </a:r>
                      <a:r>
                        <a:rPr lang="en" sz="1500">
                          <a:solidFill>
                            <a:schemeClr val="lt1"/>
                          </a:solidFill>
                          <a:latin typeface="Calibri"/>
                          <a:ea typeface="Calibri"/>
                          <a:cs typeface="Calibri"/>
                          <a:sym typeface="Calibri"/>
                        </a:rPr>
                        <a:t>al</a:t>
                      </a:r>
                      <a:endParaRPr sz="1500">
                        <a:solidFill>
                          <a:schemeClr val="lt1"/>
                        </a:solidFill>
                        <a:latin typeface="Calibri"/>
                        <a:ea typeface="Calibri"/>
                        <a:cs typeface="Calibri"/>
                        <a:sym typeface="Calibri"/>
                      </a:endParaRPr>
                    </a:p>
                    <a:p>
                      <a:pPr marL="0" lvl="0" indent="0" algn="l" rtl="0">
                        <a:spcBef>
                          <a:spcPts val="1200"/>
                        </a:spcBef>
                        <a:spcAft>
                          <a:spcPts val="0"/>
                        </a:spcAft>
                        <a:buNone/>
                      </a:pPr>
                      <a:endParaRPr sz="16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600" b="1">
                          <a:solidFill>
                            <a:schemeClr val="lt1"/>
                          </a:solidFill>
                          <a:latin typeface="Calibri"/>
                          <a:ea typeface="Calibri"/>
                          <a:cs typeface="Calibri"/>
                          <a:sym typeface="Calibri"/>
                        </a:rPr>
                        <a:t>TOOLS</a:t>
                      </a:r>
                      <a:endParaRPr sz="1600" b="1">
                        <a:solidFill>
                          <a:schemeClr val="lt1"/>
                        </a:solidFill>
                        <a:latin typeface="Calibri"/>
                        <a:ea typeface="Calibri"/>
                        <a:cs typeface="Calibri"/>
                        <a:sym typeface="Calibri"/>
                      </a:endParaRPr>
                    </a:p>
                    <a:p>
                      <a:pPr marL="0" lvl="0" indent="0" algn="l" rtl="0">
                        <a:spcBef>
                          <a:spcPts val="0"/>
                        </a:spcBef>
                        <a:spcAft>
                          <a:spcPts val="0"/>
                        </a:spcAft>
                        <a:buNone/>
                      </a:pPr>
                      <a:endParaRPr sz="1600">
                        <a:solidFill>
                          <a:schemeClr val="lt1"/>
                        </a:solidFill>
                        <a:latin typeface="Calibri"/>
                        <a:ea typeface="Calibri"/>
                        <a:cs typeface="Calibri"/>
                        <a:sym typeface="Calibri"/>
                      </a:endParaRPr>
                    </a:p>
                    <a:p>
                      <a:pPr marL="457200" lvl="0" indent="-298450" algn="l" rtl="0">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GitHub</a:t>
                      </a:r>
                      <a:endParaRPr sz="1600">
                        <a:solidFill>
                          <a:schemeClr val="lt1"/>
                        </a:solidFill>
                        <a:latin typeface="Calibri"/>
                        <a:ea typeface="Calibri"/>
                        <a:cs typeface="Calibri"/>
                        <a:sym typeface="Calibri"/>
                      </a:endParaRPr>
                    </a:p>
                    <a:p>
                      <a:pPr marL="457200" lvl="0" indent="-298450" algn="l" rtl="0">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MS Lists tracker</a:t>
                      </a:r>
                      <a:endParaRPr sz="1600">
                        <a:solidFill>
                          <a:schemeClr val="lt1"/>
                        </a:solidFill>
                        <a:latin typeface="Calibri"/>
                        <a:ea typeface="Calibri"/>
                        <a:cs typeface="Calibri"/>
                        <a:sym typeface="Calibri"/>
                      </a:endParaRPr>
                    </a:p>
                    <a:p>
                      <a:pPr marL="457200" lvl="0" indent="-298450" algn="l" rtl="0">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Microsoft Teams</a:t>
                      </a:r>
                      <a:endParaRPr sz="1600">
                        <a:solidFill>
                          <a:schemeClr val="lt1"/>
                        </a:solidFill>
                        <a:latin typeface="Calibri"/>
                        <a:ea typeface="Calibri"/>
                        <a:cs typeface="Calibri"/>
                        <a:sym typeface="Calibri"/>
                      </a:endParaRPr>
                    </a:p>
                    <a:p>
                      <a:pPr marL="457200" lvl="0" indent="-298450" algn="l" rtl="0">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Jupyter Notebook</a:t>
                      </a:r>
                      <a:endParaRPr sz="1600">
                        <a:solidFill>
                          <a:schemeClr val="lt1"/>
                        </a:solidFill>
                        <a:latin typeface="Calibri"/>
                        <a:ea typeface="Calibri"/>
                        <a:cs typeface="Calibri"/>
                        <a:sym typeface="Calibri"/>
                      </a:endParaRPr>
                    </a:p>
                    <a:p>
                      <a:pPr marL="457200" lvl="0" indent="-298450" algn="l" rtl="0">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Word Documentation</a:t>
                      </a:r>
                      <a:endParaRPr sz="1600">
                        <a:solidFill>
                          <a:schemeClr val="lt1"/>
                        </a:solidFill>
                        <a:latin typeface="Calibri"/>
                        <a:ea typeface="Calibri"/>
                        <a:cs typeface="Calibri"/>
                        <a:sym typeface="Calibri"/>
                      </a:endParaRPr>
                    </a:p>
                    <a:p>
                      <a:pPr marL="457200" marR="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Google slides </a:t>
                      </a:r>
                      <a:endParaRPr sz="1600">
                        <a:solidFill>
                          <a:schemeClr val="lt1"/>
                        </a:solidFill>
                        <a:latin typeface="Calibri"/>
                        <a:ea typeface="Calibri"/>
                        <a:cs typeface="Calibri"/>
                        <a:sym typeface="Calibri"/>
                      </a:endParaRPr>
                    </a:p>
                    <a:p>
                      <a:pPr marL="457200" marR="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Excel</a:t>
                      </a:r>
                      <a:endParaRPr sz="1600">
                        <a:solidFill>
                          <a:schemeClr val="lt1"/>
                        </a:solidFill>
                        <a:latin typeface="Calibri"/>
                        <a:ea typeface="Calibri"/>
                        <a:cs typeface="Calibri"/>
                        <a:sym typeface="Calibri"/>
                      </a:endParaRPr>
                    </a:p>
                    <a:p>
                      <a:pPr marL="457200" marR="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Heroku</a:t>
                      </a:r>
                      <a:endParaRPr sz="1600">
                        <a:solidFill>
                          <a:schemeClr val="lt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364925" y="205995"/>
            <a:ext cx="7578300" cy="70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BUSINESS INSIGHTS AND RECOMMENDATION</a:t>
            </a:r>
            <a:endParaRPr sz="2600">
              <a:latin typeface="Oswald"/>
              <a:ea typeface="Oswald"/>
              <a:cs typeface="Oswald"/>
              <a:sym typeface="Oswald"/>
            </a:endParaRPr>
          </a:p>
        </p:txBody>
      </p:sp>
      <p:sp>
        <p:nvSpPr>
          <p:cNvPr id="293" name="Google Shape;293;p40"/>
          <p:cNvSpPr txBox="1">
            <a:spLocks noGrp="1"/>
          </p:cNvSpPr>
          <p:nvPr>
            <p:ph type="body" idx="1"/>
          </p:nvPr>
        </p:nvSpPr>
        <p:spPr>
          <a:xfrm>
            <a:off x="310725" y="981575"/>
            <a:ext cx="4137000" cy="3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600" b="1">
                <a:latin typeface="Calibri"/>
                <a:ea typeface="Calibri"/>
                <a:cs typeface="Calibri"/>
                <a:sym typeface="Calibri"/>
              </a:rPr>
              <a:t>Group 1 - Good finances But Purchase less</a:t>
            </a:r>
            <a:endParaRPr sz="1600" b="1">
              <a:latin typeface="Calibri"/>
              <a:ea typeface="Calibri"/>
              <a:cs typeface="Calibri"/>
              <a:sym typeface="Calibri"/>
            </a:endParaRPr>
          </a:p>
          <a:p>
            <a:pPr marL="0" lvl="0" indent="0" algn="l" rtl="0">
              <a:lnSpc>
                <a:spcPct val="100000"/>
              </a:lnSpc>
              <a:spcBef>
                <a:spcPts val="600"/>
              </a:spcBef>
              <a:spcAft>
                <a:spcPts val="0"/>
              </a:spcAft>
              <a:buClr>
                <a:schemeClr val="dk1"/>
              </a:buClr>
              <a:buSzPts val="1100"/>
              <a:buFont typeface="Arial"/>
              <a:buNone/>
            </a:pPr>
            <a:r>
              <a:rPr lang="en" sz="1600" b="1">
                <a:latin typeface="Calibri"/>
                <a:ea typeface="Calibri"/>
                <a:cs typeface="Calibri"/>
                <a:sym typeface="Calibri"/>
              </a:rPr>
              <a:t>BUSINESS INSIGHTS: </a:t>
            </a:r>
            <a:endParaRPr sz="1600" b="1">
              <a:latin typeface="Calibri"/>
              <a:ea typeface="Calibri"/>
              <a:cs typeface="Calibri"/>
              <a:sym typeface="Calibri"/>
            </a:endParaRPr>
          </a:p>
          <a:p>
            <a:pPr marL="457200" lvl="0" indent="-330200" algn="l" rtl="0">
              <a:lnSpc>
                <a:spcPct val="100000"/>
              </a:lnSpc>
              <a:spcBef>
                <a:spcPts val="600"/>
              </a:spcBef>
              <a:spcAft>
                <a:spcPts val="0"/>
              </a:spcAft>
              <a:buSzPts val="1600"/>
              <a:buFont typeface="Calibri"/>
              <a:buChar char="●"/>
            </a:pPr>
            <a:r>
              <a:rPr lang="en" sz="1600" b="1">
                <a:latin typeface="Calibri"/>
                <a:ea typeface="Calibri"/>
                <a:cs typeface="Calibri"/>
                <a:sym typeface="Calibri"/>
              </a:rPr>
              <a:t>Rich people with a lot of balance </a:t>
            </a:r>
            <a:endParaRPr sz="1600" b="1">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b="1">
                <a:latin typeface="Calibri"/>
                <a:ea typeface="Calibri"/>
                <a:cs typeface="Calibri"/>
                <a:sym typeface="Calibri"/>
              </a:rPr>
              <a:t>Not frequent buyers</a:t>
            </a:r>
            <a:endParaRPr sz="1600" b="1">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b="1">
                <a:latin typeface="Calibri"/>
                <a:ea typeface="Calibri"/>
                <a:cs typeface="Calibri"/>
                <a:sym typeface="Calibri"/>
              </a:rPr>
              <a:t>Take a lot of cash advance to purchase suggesting that they buy expensive items</a:t>
            </a:r>
            <a:endParaRPr sz="1600" b="1">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b="1">
                <a:latin typeface="Calibri"/>
                <a:ea typeface="Calibri"/>
                <a:cs typeface="Calibri"/>
                <a:sym typeface="Calibri"/>
              </a:rPr>
              <a:t>New customers and are few in quantity</a:t>
            </a:r>
            <a:endParaRPr sz="1600" b="1">
              <a:latin typeface="Calibri"/>
              <a:ea typeface="Calibri"/>
              <a:cs typeface="Calibri"/>
              <a:sym typeface="Calibri"/>
            </a:endParaRPr>
          </a:p>
          <a:p>
            <a:pPr marL="0" lvl="0" indent="0" algn="l" rtl="0">
              <a:lnSpc>
                <a:spcPct val="100000"/>
              </a:lnSpc>
              <a:spcBef>
                <a:spcPts val="600"/>
              </a:spcBef>
              <a:spcAft>
                <a:spcPts val="0"/>
              </a:spcAft>
              <a:buNone/>
            </a:pPr>
            <a:r>
              <a:rPr lang="en" sz="1600" b="1">
                <a:latin typeface="Calibri"/>
                <a:ea typeface="Calibri"/>
                <a:cs typeface="Calibri"/>
                <a:sym typeface="Calibri"/>
              </a:rPr>
              <a:t>BUSINESS RECOMMENDATION: </a:t>
            </a:r>
            <a:endParaRPr sz="1600" b="1">
              <a:latin typeface="Calibri"/>
              <a:ea typeface="Calibri"/>
              <a:cs typeface="Calibri"/>
              <a:sym typeface="Calibri"/>
            </a:endParaRPr>
          </a:p>
          <a:p>
            <a:pPr marL="457200" lvl="0" indent="-330200" algn="l" rtl="0">
              <a:lnSpc>
                <a:spcPct val="100000"/>
              </a:lnSpc>
              <a:spcBef>
                <a:spcPts val="600"/>
              </a:spcBef>
              <a:spcAft>
                <a:spcPts val="0"/>
              </a:spcAft>
              <a:buSzPts val="1600"/>
              <a:buFont typeface="Calibri"/>
              <a:buChar char="●"/>
            </a:pPr>
            <a:r>
              <a:rPr lang="en" sz="1600" b="1">
                <a:latin typeface="Calibri"/>
                <a:ea typeface="Calibri"/>
                <a:cs typeface="Calibri"/>
                <a:sym typeface="Calibri"/>
              </a:rPr>
              <a:t>We need to provide them schemes for buying expensive and ordinary items </a:t>
            </a:r>
            <a:endParaRPr sz="1600" b="1">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b="1">
                <a:latin typeface="Calibri"/>
                <a:ea typeface="Calibri"/>
                <a:cs typeface="Calibri"/>
                <a:sym typeface="Calibri"/>
              </a:rPr>
              <a:t>If through the schemes they can spend money on that as well then they have the capacity to bring a lot of profit</a:t>
            </a:r>
            <a:endParaRPr sz="1500">
              <a:latin typeface="Times New Roman"/>
              <a:ea typeface="Times New Roman"/>
              <a:cs typeface="Times New Roman"/>
              <a:sym typeface="Times New Roman"/>
            </a:endParaRPr>
          </a:p>
        </p:txBody>
      </p:sp>
      <p:sp>
        <p:nvSpPr>
          <p:cNvPr id="294" name="Google Shape;294;p40"/>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30</a:t>
            </a:fld>
            <a:endParaRPr/>
          </a:p>
        </p:txBody>
      </p:sp>
      <p:pic>
        <p:nvPicPr>
          <p:cNvPr id="295" name="Google Shape;295;p40"/>
          <p:cNvPicPr preferRelativeResize="0"/>
          <p:nvPr/>
        </p:nvPicPr>
        <p:blipFill rotWithShape="1">
          <a:blip r:embed="rId3">
            <a:alphaModFix/>
          </a:blip>
          <a:srcRect/>
          <a:stretch/>
        </p:blipFill>
        <p:spPr>
          <a:xfrm>
            <a:off x="5117925" y="981550"/>
            <a:ext cx="3019875" cy="3705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99"/>
        <p:cNvGrpSpPr/>
        <p:nvPr/>
      </p:nvGrpSpPr>
      <p:grpSpPr>
        <a:xfrm>
          <a:off x="0" y="0"/>
          <a:ext cx="0" cy="0"/>
          <a:chOff x="0" y="0"/>
          <a:chExt cx="0" cy="0"/>
        </a:xfrm>
      </p:grpSpPr>
      <p:sp>
        <p:nvSpPr>
          <p:cNvPr id="300" name="Google Shape;300;p41"/>
          <p:cNvSpPr txBox="1">
            <a:spLocks noGrp="1"/>
          </p:cNvSpPr>
          <p:nvPr>
            <p:ph type="title"/>
          </p:nvPr>
        </p:nvSpPr>
        <p:spPr>
          <a:xfrm>
            <a:off x="332175" y="205995"/>
            <a:ext cx="7578300" cy="70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BUSINESS INSIGHTS AND RECOMMENDATION</a:t>
            </a:r>
            <a:endParaRPr sz="2600">
              <a:latin typeface="Oswald"/>
              <a:ea typeface="Oswald"/>
              <a:cs typeface="Oswald"/>
              <a:sym typeface="Oswald"/>
            </a:endParaRPr>
          </a:p>
        </p:txBody>
      </p:sp>
      <p:sp>
        <p:nvSpPr>
          <p:cNvPr id="301" name="Google Shape;301;p41"/>
          <p:cNvSpPr txBox="1">
            <a:spLocks noGrp="1"/>
          </p:cNvSpPr>
          <p:nvPr>
            <p:ph type="body" idx="1"/>
          </p:nvPr>
        </p:nvSpPr>
        <p:spPr>
          <a:xfrm>
            <a:off x="332175" y="1203800"/>
            <a:ext cx="4137000" cy="352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600" b="1">
                <a:latin typeface="Calibri"/>
                <a:ea typeface="Calibri"/>
                <a:cs typeface="Calibri"/>
                <a:sym typeface="Calibri"/>
              </a:rPr>
              <a:t>Group 2 - Elite Customers</a:t>
            </a:r>
            <a:endParaRPr sz="1600" b="1">
              <a:latin typeface="Calibri"/>
              <a:ea typeface="Calibri"/>
              <a:cs typeface="Calibri"/>
              <a:sym typeface="Calibri"/>
            </a:endParaRPr>
          </a:p>
          <a:p>
            <a:pPr marL="0" lvl="0" indent="0" algn="l" rtl="0">
              <a:lnSpc>
                <a:spcPct val="100000"/>
              </a:lnSpc>
              <a:spcBef>
                <a:spcPts val="600"/>
              </a:spcBef>
              <a:spcAft>
                <a:spcPts val="0"/>
              </a:spcAft>
              <a:buSzPts val="2000"/>
              <a:buNone/>
            </a:pPr>
            <a:r>
              <a:rPr lang="en" sz="1600" b="1">
                <a:latin typeface="Calibri"/>
                <a:ea typeface="Calibri"/>
                <a:cs typeface="Calibri"/>
                <a:sym typeface="Calibri"/>
              </a:rPr>
              <a:t>BUSINESS INSIGHTS:</a:t>
            </a:r>
            <a:endParaRPr sz="1600" b="1">
              <a:latin typeface="Calibri"/>
              <a:ea typeface="Calibri"/>
              <a:cs typeface="Calibri"/>
              <a:sym typeface="Calibri"/>
            </a:endParaRPr>
          </a:p>
          <a:p>
            <a:pPr marL="457200" lvl="0" indent="-330200" algn="l" rtl="0">
              <a:lnSpc>
                <a:spcPct val="100000"/>
              </a:lnSpc>
              <a:spcBef>
                <a:spcPts val="600"/>
              </a:spcBef>
              <a:spcAft>
                <a:spcPts val="0"/>
              </a:spcAft>
              <a:buSzPts val="1600"/>
              <a:buFont typeface="Calibri"/>
              <a:buChar char="●"/>
            </a:pPr>
            <a:r>
              <a:rPr lang="en" sz="1600" b="1">
                <a:latin typeface="Calibri"/>
                <a:ea typeface="Calibri"/>
                <a:cs typeface="Calibri"/>
                <a:sym typeface="Calibri"/>
              </a:rPr>
              <a:t>The elite customers who have been there for a long time now and even do a lot of purchases</a:t>
            </a:r>
            <a:endParaRPr sz="1600" b="1">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b="1">
                <a:latin typeface="Calibri"/>
                <a:ea typeface="Calibri"/>
                <a:cs typeface="Calibri"/>
                <a:sym typeface="Calibri"/>
              </a:rPr>
              <a:t>Take minimal cash advance and installments to do purchases</a:t>
            </a:r>
            <a:endParaRPr sz="1600" b="1">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b="1">
                <a:latin typeface="Calibri"/>
                <a:ea typeface="Calibri"/>
                <a:cs typeface="Calibri"/>
                <a:sym typeface="Calibri"/>
              </a:rPr>
              <a:t>They even have a good balance</a:t>
            </a:r>
            <a:endParaRPr sz="1600" b="1">
              <a:latin typeface="Calibri"/>
              <a:ea typeface="Calibri"/>
              <a:cs typeface="Calibri"/>
              <a:sym typeface="Calibri"/>
            </a:endParaRPr>
          </a:p>
          <a:p>
            <a:pPr marL="0" lvl="0" indent="0" algn="l" rtl="0">
              <a:lnSpc>
                <a:spcPct val="100000"/>
              </a:lnSpc>
              <a:spcBef>
                <a:spcPts val="600"/>
              </a:spcBef>
              <a:spcAft>
                <a:spcPts val="0"/>
              </a:spcAft>
              <a:buClr>
                <a:schemeClr val="dk1"/>
              </a:buClr>
              <a:buSzPts val="1100"/>
              <a:buFont typeface="Arial"/>
              <a:buNone/>
            </a:pPr>
            <a:r>
              <a:rPr lang="en" sz="1600" b="1">
                <a:latin typeface="Calibri"/>
                <a:ea typeface="Calibri"/>
                <a:cs typeface="Calibri"/>
                <a:sym typeface="Calibri"/>
              </a:rPr>
              <a:t>BUSINESS RECOMMENDATION: </a:t>
            </a:r>
            <a:endParaRPr sz="1600" b="1">
              <a:latin typeface="Calibri"/>
              <a:ea typeface="Calibri"/>
              <a:cs typeface="Calibri"/>
              <a:sym typeface="Calibri"/>
            </a:endParaRPr>
          </a:p>
          <a:p>
            <a:pPr marL="457200" lvl="0" indent="-330200" algn="l" rtl="0">
              <a:lnSpc>
                <a:spcPct val="100000"/>
              </a:lnSpc>
              <a:spcBef>
                <a:spcPts val="600"/>
              </a:spcBef>
              <a:spcAft>
                <a:spcPts val="0"/>
              </a:spcAft>
              <a:buSzPts val="1600"/>
              <a:buFont typeface="Calibri"/>
              <a:buChar char="●"/>
            </a:pPr>
            <a:r>
              <a:rPr lang="en" sz="1600" b="1">
                <a:latin typeface="Calibri"/>
                <a:ea typeface="Calibri"/>
                <a:cs typeface="Calibri"/>
                <a:sym typeface="Calibri"/>
              </a:rPr>
              <a:t>Make sure not to lose them.</a:t>
            </a:r>
            <a:endParaRPr sz="1600" b="1">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b="1">
                <a:latin typeface="Calibri"/>
                <a:ea typeface="Calibri"/>
                <a:cs typeface="Calibri"/>
                <a:sym typeface="Calibri"/>
              </a:rPr>
              <a:t>Come up with schemes which benefits them the most.</a:t>
            </a:r>
            <a:endParaRPr sz="1500">
              <a:latin typeface="Times New Roman"/>
              <a:ea typeface="Times New Roman"/>
              <a:cs typeface="Times New Roman"/>
              <a:sym typeface="Times New Roman"/>
            </a:endParaRPr>
          </a:p>
        </p:txBody>
      </p:sp>
      <p:sp>
        <p:nvSpPr>
          <p:cNvPr id="302" name="Google Shape;302;p41"/>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31</a:t>
            </a:fld>
            <a:endParaRPr/>
          </a:p>
        </p:txBody>
      </p:sp>
      <p:sp>
        <p:nvSpPr>
          <p:cNvPr id="303" name="Google Shape;303;p41"/>
          <p:cNvSpPr txBox="1">
            <a:spLocks noGrp="1"/>
          </p:cNvSpPr>
          <p:nvPr>
            <p:ph type="body" idx="2"/>
          </p:nvPr>
        </p:nvSpPr>
        <p:spPr>
          <a:xfrm>
            <a:off x="4674978" y="1364748"/>
            <a:ext cx="3418500" cy="293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endParaRPr/>
          </a:p>
        </p:txBody>
      </p:sp>
      <p:pic>
        <p:nvPicPr>
          <p:cNvPr id="304" name="Google Shape;304;p41"/>
          <p:cNvPicPr preferRelativeResize="0"/>
          <p:nvPr/>
        </p:nvPicPr>
        <p:blipFill rotWithShape="1">
          <a:blip r:embed="rId3">
            <a:alphaModFix/>
          </a:blip>
          <a:srcRect/>
          <a:stretch/>
        </p:blipFill>
        <p:spPr>
          <a:xfrm>
            <a:off x="4629150" y="1329825"/>
            <a:ext cx="4050312" cy="3127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407800" y="238145"/>
            <a:ext cx="7578300" cy="70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BUSINESS INSIGHTS AND RECOMMENDATION</a:t>
            </a:r>
            <a:endParaRPr sz="2600" b="1">
              <a:latin typeface="Oswald"/>
              <a:ea typeface="Oswald"/>
              <a:cs typeface="Oswald"/>
              <a:sym typeface="Oswald"/>
            </a:endParaRPr>
          </a:p>
        </p:txBody>
      </p:sp>
      <p:sp>
        <p:nvSpPr>
          <p:cNvPr id="310" name="Google Shape;310;p42"/>
          <p:cNvSpPr txBox="1">
            <a:spLocks noGrp="1"/>
          </p:cNvSpPr>
          <p:nvPr>
            <p:ph type="body" idx="1"/>
          </p:nvPr>
        </p:nvSpPr>
        <p:spPr>
          <a:xfrm>
            <a:off x="332175" y="940750"/>
            <a:ext cx="4683600" cy="3837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SzPts val="2000"/>
              <a:buNone/>
            </a:pPr>
            <a:r>
              <a:rPr lang="en" sz="1600" b="1">
                <a:latin typeface="Calibri"/>
                <a:ea typeface="Calibri"/>
                <a:cs typeface="Calibri"/>
                <a:sym typeface="Calibri"/>
              </a:rPr>
              <a:t>Group 3 - Low Finances and Inert</a:t>
            </a:r>
            <a:endParaRPr sz="1600" b="1">
              <a:latin typeface="Calibri"/>
              <a:ea typeface="Calibri"/>
              <a:cs typeface="Calibri"/>
              <a:sym typeface="Calibri"/>
            </a:endParaRPr>
          </a:p>
          <a:p>
            <a:pPr marL="0" lvl="0" indent="0" algn="just" rtl="0">
              <a:lnSpc>
                <a:spcPct val="100000"/>
              </a:lnSpc>
              <a:spcBef>
                <a:spcPts val="600"/>
              </a:spcBef>
              <a:spcAft>
                <a:spcPts val="0"/>
              </a:spcAft>
              <a:buSzPts val="2000"/>
              <a:buNone/>
            </a:pPr>
            <a:r>
              <a:rPr lang="en" sz="1600">
                <a:latin typeface="Calibri"/>
                <a:ea typeface="Calibri"/>
                <a:cs typeface="Calibri"/>
                <a:sym typeface="Calibri"/>
              </a:rPr>
              <a:t>BUSINESS INSIGHTS:</a:t>
            </a:r>
            <a:endParaRPr sz="1600">
              <a:latin typeface="Calibri"/>
              <a:ea typeface="Calibri"/>
              <a:cs typeface="Calibri"/>
              <a:sym typeface="Calibri"/>
            </a:endParaRPr>
          </a:p>
          <a:p>
            <a:pPr marL="457200" lvl="0" indent="-330200" algn="just" rtl="0">
              <a:lnSpc>
                <a:spcPct val="100000"/>
              </a:lnSpc>
              <a:spcBef>
                <a:spcPts val="600"/>
              </a:spcBef>
              <a:spcAft>
                <a:spcPts val="0"/>
              </a:spcAft>
              <a:buSzPts val="1600"/>
              <a:buFont typeface="Calibri"/>
              <a:buChar char="●"/>
            </a:pPr>
            <a:r>
              <a:rPr lang="en" sz="1600">
                <a:latin typeface="Calibri"/>
                <a:ea typeface="Calibri"/>
                <a:cs typeface="Calibri"/>
                <a:sym typeface="Calibri"/>
              </a:rPr>
              <a:t>Less balance and not much purchases.</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Don't take cash advance and installments </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Good amount of such customers who have also been there for a good time.   </a:t>
            </a:r>
            <a:endParaRPr sz="1600">
              <a:latin typeface="Calibri"/>
              <a:ea typeface="Calibri"/>
              <a:cs typeface="Calibri"/>
              <a:sym typeface="Calibri"/>
            </a:endParaRPr>
          </a:p>
          <a:p>
            <a:pPr marL="0" lvl="0" indent="0" algn="just" rtl="0">
              <a:lnSpc>
                <a:spcPct val="100000"/>
              </a:lnSpc>
              <a:spcBef>
                <a:spcPts val="600"/>
              </a:spcBef>
              <a:spcAft>
                <a:spcPts val="0"/>
              </a:spcAft>
              <a:buClr>
                <a:schemeClr val="dk1"/>
              </a:buClr>
              <a:buSzPts val="1100"/>
              <a:buFont typeface="Arial"/>
              <a:buNone/>
            </a:pPr>
            <a:r>
              <a:rPr lang="en" sz="1600">
                <a:latin typeface="Calibri"/>
                <a:ea typeface="Calibri"/>
                <a:cs typeface="Calibri"/>
                <a:sym typeface="Calibri"/>
              </a:rPr>
              <a:t> BUSINESS RECOMMENDATION: </a:t>
            </a:r>
            <a:endParaRPr sz="1600">
              <a:latin typeface="Calibri"/>
              <a:ea typeface="Calibri"/>
              <a:cs typeface="Calibri"/>
              <a:sym typeface="Calibri"/>
            </a:endParaRPr>
          </a:p>
          <a:p>
            <a:pPr marL="457200" lvl="0" indent="-330200" algn="just" rtl="0">
              <a:lnSpc>
                <a:spcPct val="100000"/>
              </a:lnSpc>
              <a:spcBef>
                <a:spcPts val="600"/>
              </a:spcBef>
              <a:spcAft>
                <a:spcPts val="0"/>
              </a:spcAft>
              <a:buSzPts val="1600"/>
              <a:buFont typeface="Calibri"/>
              <a:buChar char="●"/>
            </a:pPr>
            <a:r>
              <a:rPr lang="en" sz="1600">
                <a:latin typeface="Calibri"/>
                <a:ea typeface="Calibri"/>
                <a:cs typeface="Calibri"/>
                <a:sym typeface="Calibri"/>
              </a:rPr>
              <a:t>Focus a lot on them as they are a lot in number and aren't giving much profits.</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Come up with the schemes that make them active users</a:t>
            </a:r>
            <a:endParaRPr sz="1600">
              <a:latin typeface="Calibri"/>
              <a:ea typeface="Calibri"/>
              <a:cs typeface="Calibri"/>
              <a:sym typeface="Calibri"/>
            </a:endParaRPr>
          </a:p>
        </p:txBody>
      </p:sp>
      <p:sp>
        <p:nvSpPr>
          <p:cNvPr id="311" name="Google Shape;311;p4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32</a:t>
            </a:fld>
            <a:endParaRPr/>
          </a:p>
        </p:txBody>
      </p:sp>
      <p:pic>
        <p:nvPicPr>
          <p:cNvPr id="312" name="Google Shape;312;p42"/>
          <p:cNvPicPr preferRelativeResize="0"/>
          <p:nvPr/>
        </p:nvPicPr>
        <p:blipFill rotWithShape="1">
          <a:blip r:embed="rId3">
            <a:alphaModFix/>
          </a:blip>
          <a:srcRect/>
          <a:stretch/>
        </p:blipFill>
        <p:spPr>
          <a:xfrm>
            <a:off x="5647100" y="880397"/>
            <a:ext cx="2585475" cy="393975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6"/>
        <p:cNvGrpSpPr/>
        <p:nvPr/>
      </p:nvGrpSpPr>
      <p:grpSpPr>
        <a:xfrm>
          <a:off x="0" y="0"/>
          <a:ext cx="0" cy="0"/>
          <a:chOff x="0" y="0"/>
          <a:chExt cx="0" cy="0"/>
        </a:xfrm>
      </p:grpSpPr>
      <p:sp>
        <p:nvSpPr>
          <p:cNvPr id="317" name="Google Shape;317;p43"/>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33</a:t>
            </a:fld>
            <a:endParaRPr/>
          </a:p>
        </p:txBody>
      </p:sp>
      <p:sp>
        <p:nvSpPr>
          <p:cNvPr id="318" name="Google Shape;318;p43"/>
          <p:cNvSpPr txBox="1"/>
          <p:nvPr/>
        </p:nvSpPr>
        <p:spPr>
          <a:xfrm>
            <a:off x="364775" y="474225"/>
            <a:ext cx="83283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Calibri"/>
                <a:ea typeface="Calibri"/>
                <a:cs typeface="Calibri"/>
                <a:sym typeface="Calibri"/>
              </a:rPr>
              <a:t>TECHNOLOGY STACK</a:t>
            </a:r>
            <a:endParaRPr sz="2500" b="1">
              <a:solidFill>
                <a:schemeClr val="lt1"/>
              </a:solidFill>
              <a:latin typeface="Calibri"/>
              <a:ea typeface="Calibri"/>
              <a:cs typeface="Calibri"/>
              <a:sym typeface="Calibri"/>
            </a:endParaRPr>
          </a:p>
        </p:txBody>
      </p:sp>
      <p:sp>
        <p:nvSpPr>
          <p:cNvPr id="319" name="Google Shape;319;p43"/>
          <p:cNvSpPr txBox="1"/>
          <p:nvPr/>
        </p:nvSpPr>
        <p:spPr>
          <a:xfrm>
            <a:off x="347700" y="1200288"/>
            <a:ext cx="8448600" cy="27429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NumPy - working with arrays</a:t>
            </a: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Pandas - flexible and expressive data structures</a:t>
            </a: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Matplotlib - for basic plotting using bars, pies, lines, scatter plots and so on</a:t>
            </a: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Seaborn -  provides variety of visualization patterns to show the distribution in the data</a:t>
            </a: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Plotly - interactive and publication-quality graphs</a:t>
            </a: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Sklearn - machine learning library that supports supervised and unsupervised learning</a:t>
            </a: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Flask - micro web framework written in Python</a:t>
            </a: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HTML &amp; CSS - for UI</a:t>
            </a:r>
            <a:endParaRPr>
              <a:solidFill>
                <a:schemeClr val="lt1"/>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3"/>
        <p:cNvGrpSpPr/>
        <p:nvPr/>
      </p:nvGrpSpPr>
      <p:grpSpPr>
        <a:xfrm>
          <a:off x="0" y="0"/>
          <a:ext cx="0" cy="0"/>
          <a:chOff x="0" y="0"/>
          <a:chExt cx="0" cy="0"/>
        </a:xfrm>
      </p:grpSpPr>
      <p:sp>
        <p:nvSpPr>
          <p:cNvPr id="324" name="Google Shape;324;p44"/>
          <p:cNvSpPr txBox="1">
            <a:spLocks noGrp="1"/>
          </p:cNvSpPr>
          <p:nvPr>
            <p:ph type="body" idx="1"/>
          </p:nvPr>
        </p:nvSpPr>
        <p:spPr>
          <a:xfrm>
            <a:off x="337425" y="337000"/>
            <a:ext cx="8463000" cy="4451100"/>
          </a:xfrm>
          <a:prstGeom prst="rect">
            <a:avLst/>
          </a:prstGeom>
          <a:noFill/>
          <a:ln>
            <a:noFill/>
          </a:ln>
        </p:spPr>
        <p:txBody>
          <a:bodyPr spcFirstLastPara="1" wrap="square" lIns="91425" tIns="91425" rIns="91425" bIns="91425" anchor="ctr" anchorCtr="0">
            <a:noAutofit/>
          </a:bodyPr>
          <a:lstStyle/>
          <a:p>
            <a:pPr marL="457200" marR="330200" lvl="0" indent="0" algn="ctr" rtl="0">
              <a:lnSpc>
                <a:spcPct val="100000"/>
              </a:lnSpc>
              <a:spcBef>
                <a:spcPts val="0"/>
              </a:spcBef>
              <a:spcAft>
                <a:spcPts val="0"/>
              </a:spcAft>
              <a:buSzPts val="2400"/>
              <a:buNone/>
            </a:pPr>
            <a:r>
              <a:rPr lang="en" sz="6900" b="1">
                <a:latin typeface="Oswald"/>
                <a:ea typeface="Oswald"/>
                <a:cs typeface="Oswald"/>
                <a:sym typeface="Oswald"/>
              </a:rPr>
              <a:t>UI</a:t>
            </a:r>
            <a:endParaRPr sz="4400">
              <a:latin typeface="Times New Roman"/>
              <a:ea typeface="Times New Roman"/>
              <a:cs typeface="Times New Roman"/>
              <a:sym typeface="Times New Roman"/>
            </a:endParaRPr>
          </a:p>
        </p:txBody>
      </p:sp>
      <p:sp>
        <p:nvSpPr>
          <p:cNvPr id="325" name="Google Shape;325;p44"/>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9"/>
        <p:cNvGrpSpPr/>
        <p:nvPr/>
      </p:nvGrpSpPr>
      <p:grpSpPr>
        <a:xfrm>
          <a:off x="0" y="0"/>
          <a:ext cx="0" cy="0"/>
          <a:chOff x="0" y="0"/>
          <a:chExt cx="0" cy="0"/>
        </a:xfrm>
      </p:grpSpPr>
      <p:sp>
        <p:nvSpPr>
          <p:cNvPr id="330" name="Google Shape;330;p45"/>
          <p:cNvSpPr txBox="1">
            <a:spLocks noGrp="1"/>
          </p:cNvSpPr>
          <p:nvPr>
            <p:ph type="title"/>
          </p:nvPr>
        </p:nvSpPr>
        <p:spPr>
          <a:xfrm>
            <a:off x="782850" y="548475"/>
            <a:ext cx="7578300" cy="463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2400"/>
              </a:spcBef>
              <a:spcAft>
                <a:spcPts val="0"/>
              </a:spcAft>
              <a:buClr>
                <a:schemeClr val="dk1"/>
              </a:buClr>
              <a:buSzPts val="1100"/>
              <a:buFont typeface="Arial"/>
              <a:buNone/>
            </a:pPr>
            <a:r>
              <a:rPr lang="en" sz="2600">
                <a:latin typeface="Oswald"/>
                <a:ea typeface="Oswald"/>
                <a:cs typeface="Oswald"/>
                <a:sym typeface="Oswald"/>
              </a:rPr>
              <a:t>UI DEVELOPMENT</a:t>
            </a:r>
            <a:endParaRPr sz="2500">
              <a:latin typeface="Oswald"/>
              <a:ea typeface="Oswald"/>
              <a:cs typeface="Oswald"/>
              <a:sym typeface="Oswald"/>
            </a:endParaRPr>
          </a:p>
        </p:txBody>
      </p:sp>
      <p:sp>
        <p:nvSpPr>
          <p:cNvPr id="331" name="Google Shape;331;p45"/>
          <p:cNvSpPr txBox="1">
            <a:spLocks noGrp="1"/>
          </p:cNvSpPr>
          <p:nvPr>
            <p:ph type="body" idx="1"/>
          </p:nvPr>
        </p:nvSpPr>
        <p:spPr>
          <a:xfrm>
            <a:off x="378600" y="904550"/>
            <a:ext cx="8386800" cy="30354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endParaRPr sz="1600">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In order to develop an interactive and smooth User Interface (UI) to enable the end user for input his/her own inputs and receive model insights, we have used web development frameworks such as HTML, CSS.</a:t>
            </a:r>
            <a:endParaRPr sz="1600">
              <a:latin typeface="Calibri"/>
              <a:ea typeface="Calibri"/>
              <a:cs typeface="Calibri"/>
              <a:sym typeface="Calibri"/>
            </a:endParaRPr>
          </a:p>
          <a:p>
            <a:pPr marL="0" lvl="0" indent="0" algn="l" rtl="0">
              <a:lnSpc>
                <a:spcPct val="100000"/>
              </a:lnSpc>
              <a:spcBef>
                <a:spcPts val="0"/>
              </a:spcBef>
              <a:spcAft>
                <a:spcPts val="0"/>
              </a:spcAft>
              <a:buNone/>
            </a:pPr>
            <a:endParaRPr sz="1600">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We incorporated three model along with user inputs and predict buttons for each of these models that are integrated with the backend using Flask Framework.</a:t>
            </a:r>
            <a:endParaRPr sz="1600">
              <a:latin typeface="Calibri"/>
              <a:ea typeface="Calibri"/>
              <a:cs typeface="Calibri"/>
              <a:sym typeface="Calibri"/>
            </a:endParaRPr>
          </a:p>
          <a:p>
            <a:pPr marL="0" lvl="0" indent="0" algn="l" rtl="0">
              <a:lnSpc>
                <a:spcPct val="100000"/>
              </a:lnSpc>
              <a:spcBef>
                <a:spcPts val="0"/>
              </a:spcBef>
              <a:spcAft>
                <a:spcPts val="0"/>
              </a:spcAft>
              <a:buNone/>
            </a:pPr>
            <a:endParaRPr sz="1600">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Flask is a micro web framework written in python. It is classified as micro framework because it doesn’t require any particular tools and libraries.</a:t>
            </a:r>
            <a:endParaRPr sz="4400">
              <a:latin typeface="Times New Roman"/>
              <a:ea typeface="Times New Roman"/>
              <a:cs typeface="Times New Roman"/>
              <a:sym typeface="Times New Roman"/>
            </a:endParaRPr>
          </a:p>
        </p:txBody>
      </p:sp>
      <p:sp>
        <p:nvSpPr>
          <p:cNvPr id="332" name="Google Shape;332;p45"/>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6"/>
        <p:cNvGrpSpPr/>
        <p:nvPr/>
      </p:nvGrpSpPr>
      <p:grpSpPr>
        <a:xfrm>
          <a:off x="0" y="0"/>
          <a:ext cx="0" cy="0"/>
          <a:chOff x="0" y="0"/>
          <a:chExt cx="0" cy="0"/>
        </a:xfrm>
      </p:grpSpPr>
      <p:sp>
        <p:nvSpPr>
          <p:cNvPr id="337" name="Google Shape;337;p46"/>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36</a:t>
            </a:fld>
            <a:endParaRPr/>
          </a:p>
        </p:txBody>
      </p:sp>
      <p:pic>
        <p:nvPicPr>
          <p:cNvPr id="338" name="Google Shape;338;p46"/>
          <p:cNvPicPr preferRelativeResize="0"/>
          <p:nvPr/>
        </p:nvPicPr>
        <p:blipFill>
          <a:blip r:embed="rId3">
            <a:alphaModFix/>
          </a:blip>
          <a:stretch>
            <a:fillRect/>
          </a:stretch>
        </p:blipFill>
        <p:spPr>
          <a:xfrm>
            <a:off x="465238" y="673025"/>
            <a:ext cx="8213526" cy="4230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782850" y="499724"/>
            <a:ext cx="7578300" cy="51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2400"/>
              </a:spcBef>
              <a:spcAft>
                <a:spcPts val="0"/>
              </a:spcAft>
              <a:buClr>
                <a:schemeClr val="dk1"/>
              </a:buClr>
              <a:buSzPts val="1100"/>
              <a:buFont typeface="Arial"/>
              <a:buNone/>
            </a:pPr>
            <a:r>
              <a:rPr lang="en" sz="2600" b="1">
                <a:latin typeface="Oswald"/>
                <a:ea typeface="Oswald"/>
                <a:cs typeface="Oswald"/>
                <a:sym typeface="Oswald"/>
              </a:rPr>
              <a:t>DEPLOYMENT &amp; UI TESTING</a:t>
            </a:r>
            <a:endParaRPr sz="2500">
              <a:latin typeface="Oswald"/>
              <a:ea typeface="Oswald"/>
              <a:cs typeface="Oswald"/>
              <a:sym typeface="Oswald"/>
            </a:endParaRPr>
          </a:p>
        </p:txBody>
      </p:sp>
      <p:sp>
        <p:nvSpPr>
          <p:cNvPr id="344" name="Google Shape;344;p47"/>
          <p:cNvSpPr txBox="1">
            <a:spLocks noGrp="1"/>
          </p:cNvSpPr>
          <p:nvPr>
            <p:ph type="body" idx="1"/>
          </p:nvPr>
        </p:nvSpPr>
        <p:spPr>
          <a:xfrm>
            <a:off x="525575" y="1177425"/>
            <a:ext cx="7763100" cy="3205800"/>
          </a:xfrm>
          <a:prstGeom prst="rect">
            <a:avLst/>
          </a:prstGeom>
          <a:noFill/>
          <a:ln>
            <a:noFill/>
          </a:ln>
        </p:spPr>
        <p:txBody>
          <a:bodyPr spcFirstLastPara="1" wrap="square" lIns="91425" tIns="91425" rIns="91425" bIns="91425" anchor="ctr" anchorCtr="0">
            <a:noAutofit/>
          </a:bodyPr>
          <a:lstStyle/>
          <a:p>
            <a:pPr marL="457200" marR="330200" lvl="0" indent="0" algn="just" rtl="0">
              <a:lnSpc>
                <a:spcPct val="100000"/>
              </a:lnSpc>
              <a:spcBef>
                <a:spcPts val="0"/>
              </a:spcBef>
              <a:spcAft>
                <a:spcPts val="0"/>
              </a:spcAft>
              <a:buSzPts val="2400"/>
              <a:buNone/>
            </a:pPr>
            <a:endParaRPr sz="1000" b="1">
              <a:solidFill>
                <a:schemeClr val="dk1"/>
              </a:solidFill>
              <a:latin typeface="Oswald"/>
              <a:ea typeface="Oswald"/>
              <a:cs typeface="Oswald"/>
              <a:sym typeface="Oswald"/>
            </a:endParaRPr>
          </a:p>
          <a:p>
            <a:pPr marL="457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Flask API was used to deploy the machine learning model in backend. It is used to manage HTTP requests and uses API function to get the data and display the result to the end user in front end UI.</a:t>
            </a:r>
            <a:endParaRPr sz="1600">
              <a:latin typeface="Calibri"/>
              <a:ea typeface="Calibri"/>
              <a:cs typeface="Calibri"/>
              <a:sym typeface="Calibri"/>
            </a:endParaRPr>
          </a:p>
          <a:p>
            <a:pPr marL="457200" lvl="0" indent="0" algn="l" rtl="0">
              <a:lnSpc>
                <a:spcPct val="100000"/>
              </a:lnSpc>
              <a:spcBef>
                <a:spcPts val="0"/>
              </a:spcBef>
              <a:spcAft>
                <a:spcPts val="0"/>
              </a:spcAft>
              <a:buNone/>
            </a:pPr>
            <a:endParaRPr sz="1600">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User enters the inputs in the form, post routing of those values, our machine learning model makes predictions and returns the same.</a:t>
            </a:r>
            <a:endParaRPr sz="1600">
              <a:latin typeface="Calibri"/>
              <a:ea typeface="Calibri"/>
              <a:cs typeface="Calibri"/>
              <a:sym typeface="Calibri"/>
            </a:endParaRPr>
          </a:p>
          <a:p>
            <a:pPr marL="457200" lvl="0" indent="0" algn="l" rtl="0">
              <a:lnSpc>
                <a:spcPct val="100000"/>
              </a:lnSpc>
              <a:spcBef>
                <a:spcPts val="0"/>
              </a:spcBef>
              <a:spcAft>
                <a:spcPts val="0"/>
              </a:spcAft>
              <a:buNone/>
            </a:pPr>
            <a:endParaRPr sz="1600">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As a final result, on inputting the user inputs, a backend call routed via Flask framework helps us in providing relevant insights and recommendations to the end user.</a:t>
            </a:r>
            <a:endParaRPr sz="1000">
              <a:solidFill>
                <a:schemeClr val="dk1"/>
              </a:solidFill>
              <a:latin typeface="Times New Roman"/>
              <a:ea typeface="Times New Roman"/>
              <a:cs typeface="Times New Roman"/>
              <a:sym typeface="Times New Roman"/>
            </a:endParaRPr>
          </a:p>
        </p:txBody>
      </p:sp>
      <p:sp>
        <p:nvSpPr>
          <p:cNvPr id="345" name="Google Shape;345;p47"/>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9"/>
        <p:cNvGrpSpPr/>
        <p:nvPr/>
      </p:nvGrpSpPr>
      <p:grpSpPr>
        <a:xfrm>
          <a:off x="0" y="0"/>
          <a:ext cx="0" cy="0"/>
          <a:chOff x="0" y="0"/>
          <a:chExt cx="0" cy="0"/>
        </a:xfrm>
      </p:grpSpPr>
      <p:sp>
        <p:nvSpPr>
          <p:cNvPr id="350" name="Google Shape;350;p48"/>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38</a:t>
            </a:fld>
            <a:endParaRPr/>
          </a:p>
        </p:txBody>
      </p:sp>
      <p:pic>
        <p:nvPicPr>
          <p:cNvPr id="351" name="Google Shape;351;p48"/>
          <p:cNvPicPr preferRelativeResize="0"/>
          <p:nvPr/>
        </p:nvPicPr>
        <p:blipFill rotWithShape="1">
          <a:blip r:embed="rId3">
            <a:alphaModFix/>
          </a:blip>
          <a:srcRect b="4251"/>
          <a:stretch/>
        </p:blipFill>
        <p:spPr>
          <a:xfrm>
            <a:off x="845575" y="736412"/>
            <a:ext cx="7229750" cy="3893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55"/>
        <p:cNvGrpSpPr/>
        <p:nvPr/>
      </p:nvGrpSpPr>
      <p:grpSpPr>
        <a:xfrm>
          <a:off x="0" y="0"/>
          <a:ext cx="0" cy="0"/>
          <a:chOff x="0" y="0"/>
          <a:chExt cx="0" cy="0"/>
        </a:xfrm>
      </p:grpSpPr>
      <p:sp>
        <p:nvSpPr>
          <p:cNvPr id="356" name="Google Shape;356;p49"/>
          <p:cNvSpPr txBox="1">
            <a:spLocks noGrp="1"/>
          </p:cNvSpPr>
          <p:nvPr>
            <p:ph type="title"/>
          </p:nvPr>
        </p:nvSpPr>
        <p:spPr>
          <a:xfrm>
            <a:off x="791775" y="488000"/>
            <a:ext cx="7578300" cy="554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CONCLUSION</a:t>
            </a:r>
            <a:endParaRPr sz="2600" b="1">
              <a:latin typeface="Oswald"/>
              <a:ea typeface="Oswald"/>
              <a:cs typeface="Oswald"/>
              <a:sym typeface="Oswald"/>
            </a:endParaRPr>
          </a:p>
        </p:txBody>
      </p:sp>
      <p:sp>
        <p:nvSpPr>
          <p:cNvPr id="357" name="Google Shape;357;p49"/>
          <p:cNvSpPr txBox="1">
            <a:spLocks noGrp="1"/>
          </p:cNvSpPr>
          <p:nvPr>
            <p:ph type="body" idx="1"/>
          </p:nvPr>
        </p:nvSpPr>
        <p:spPr>
          <a:xfrm>
            <a:off x="428625" y="675075"/>
            <a:ext cx="8304600" cy="4134600"/>
          </a:xfrm>
          <a:prstGeom prst="rect">
            <a:avLst/>
          </a:prstGeom>
          <a:noFill/>
          <a:ln>
            <a:noFill/>
          </a:ln>
        </p:spPr>
        <p:txBody>
          <a:bodyPr spcFirstLastPara="1" wrap="square" lIns="91425" tIns="91425" rIns="91425" bIns="91425" anchor="ctr" anchorCtr="0">
            <a:noAutofit/>
          </a:bodyPr>
          <a:lstStyle/>
          <a:p>
            <a:pPr marL="457200" lvl="0" indent="-323850" algn="just" rtl="0">
              <a:lnSpc>
                <a:spcPct val="100000"/>
              </a:lnSpc>
              <a:spcBef>
                <a:spcPts val="0"/>
              </a:spcBef>
              <a:spcAft>
                <a:spcPts val="0"/>
              </a:spcAft>
              <a:buSzPts val="1500"/>
              <a:buFont typeface="Calibri"/>
              <a:buChar char="●"/>
            </a:pPr>
            <a:r>
              <a:rPr lang="en" sz="1500">
                <a:latin typeface="Calibri"/>
                <a:ea typeface="Calibri"/>
                <a:cs typeface="Calibri"/>
                <a:sym typeface="Calibri"/>
              </a:rPr>
              <a:t>We learnt operations on data.</a:t>
            </a:r>
            <a:endParaRPr sz="1500">
              <a:latin typeface="Calibri"/>
              <a:ea typeface="Calibri"/>
              <a:cs typeface="Calibri"/>
              <a:sym typeface="Calibri"/>
            </a:endParaRPr>
          </a:p>
          <a:p>
            <a:pPr marL="457200" lvl="0" indent="-323850" algn="just" rtl="0">
              <a:lnSpc>
                <a:spcPct val="100000"/>
              </a:lnSpc>
              <a:spcBef>
                <a:spcPts val="0"/>
              </a:spcBef>
              <a:spcAft>
                <a:spcPts val="0"/>
              </a:spcAft>
              <a:buSzPts val="1500"/>
              <a:buFont typeface="Calibri"/>
              <a:buChar char="●"/>
            </a:pPr>
            <a:r>
              <a:rPr lang="en" sz="1500">
                <a:latin typeface="Calibri"/>
                <a:ea typeface="Calibri"/>
                <a:cs typeface="Calibri"/>
                <a:sym typeface="Calibri"/>
              </a:rPr>
              <a:t>Initial Data Quality measures were performed for making the data useful for further analysis.</a:t>
            </a:r>
            <a:endParaRPr sz="1500">
              <a:latin typeface="Calibri"/>
              <a:ea typeface="Calibri"/>
              <a:cs typeface="Calibri"/>
              <a:sym typeface="Calibri"/>
            </a:endParaRPr>
          </a:p>
          <a:p>
            <a:pPr marL="457200" lvl="0" indent="-323850" algn="just" rtl="0">
              <a:lnSpc>
                <a:spcPct val="100000"/>
              </a:lnSpc>
              <a:spcBef>
                <a:spcPts val="0"/>
              </a:spcBef>
              <a:spcAft>
                <a:spcPts val="0"/>
              </a:spcAft>
              <a:buSzPts val="1500"/>
              <a:buFont typeface="Calibri"/>
              <a:buChar char="●"/>
            </a:pPr>
            <a:r>
              <a:rPr lang="en" sz="1500">
                <a:latin typeface="Calibri"/>
                <a:ea typeface="Calibri"/>
                <a:cs typeface="Calibri"/>
                <a:sym typeface="Calibri"/>
              </a:rPr>
              <a:t>Performing EDA to obtain information on how the data was impacting certain business requirements. </a:t>
            </a:r>
            <a:endParaRPr sz="1500">
              <a:latin typeface="Calibri"/>
              <a:ea typeface="Calibri"/>
              <a:cs typeface="Calibri"/>
              <a:sym typeface="Calibri"/>
            </a:endParaRPr>
          </a:p>
          <a:p>
            <a:pPr marL="457200" lvl="0" indent="-323850" algn="just" rtl="0">
              <a:lnSpc>
                <a:spcPct val="100000"/>
              </a:lnSpc>
              <a:spcBef>
                <a:spcPts val="0"/>
              </a:spcBef>
              <a:spcAft>
                <a:spcPts val="0"/>
              </a:spcAft>
              <a:buSzPts val="1500"/>
              <a:buFont typeface="Calibri"/>
              <a:buChar char="●"/>
            </a:pPr>
            <a:r>
              <a:rPr lang="en" sz="1500">
                <a:latin typeface="Calibri"/>
                <a:ea typeface="Calibri"/>
                <a:cs typeface="Calibri"/>
                <a:sym typeface="Calibri"/>
              </a:rPr>
              <a:t>Feature correlations were visualized and their distributions were plotted.</a:t>
            </a:r>
            <a:endParaRPr sz="1500">
              <a:latin typeface="Calibri"/>
              <a:ea typeface="Calibri"/>
              <a:cs typeface="Calibri"/>
              <a:sym typeface="Calibri"/>
            </a:endParaRPr>
          </a:p>
          <a:p>
            <a:pPr marL="457200" lvl="0" indent="-323850" algn="just" rtl="0">
              <a:lnSpc>
                <a:spcPct val="100000"/>
              </a:lnSpc>
              <a:spcBef>
                <a:spcPts val="0"/>
              </a:spcBef>
              <a:spcAft>
                <a:spcPts val="0"/>
              </a:spcAft>
              <a:buSzPts val="1500"/>
              <a:buFont typeface="Calibri"/>
              <a:buChar char="●"/>
            </a:pPr>
            <a:r>
              <a:rPr lang="en" sz="1500">
                <a:latin typeface="Calibri"/>
                <a:ea typeface="Calibri"/>
                <a:cs typeface="Calibri"/>
                <a:sym typeface="Calibri"/>
              </a:rPr>
              <a:t>Learnt data quality improvement measures post EDA.</a:t>
            </a:r>
            <a:endParaRPr sz="1500">
              <a:latin typeface="Calibri"/>
              <a:ea typeface="Calibri"/>
              <a:cs typeface="Calibri"/>
              <a:sym typeface="Calibri"/>
            </a:endParaRPr>
          </a:p>
          <a:p>
            <a:pPr marL="457200" lvl="0" indent="-323850" algn="just" rtl="0">
              <a:lnSpc>
                <a:spcPct val="100000"/>
              </a:lnSpc>
              <a:spcBef>
                <a:spcPts val="0"/>
              </a:spcBef>
              <a:spcAft>
                <a:spcPts val="0"/>
              </a:spcAft>
              <a:buSzPts val="1500"/>
              <a:buFont typeface="Calibri"/>
              <a:buChar char="●"/>
            </a:pPr>
            <a:r>
              <a:rPr lang="en" sz="1500">
                <a:latin typeface="Calibri"/>
                <a:ea typeface="Calibri"/>
                <a:cs typeface="Calibri"/>
                <a:sym typeface="Calibri"/>
              </a:rPr>
              <a:t>Multiple trials of various cluster formation techniques were implemented to finalize best possible algorithm to implement.</a:t>
            </a:r>
            <a:endParaRPr sz="1500">
              <a:latin typeface="Calibri"/>
              <a:ea typeface="Calibri"/>
              <a:cs typeface="Calibri"/>
              <a:sym typeface="Calibri"/>
            </a:endParaRPr>
          </a:p>
          <a:p>
            <a:pPr marL="457200" lvl="0" indent="-323850" algn="just" rtl="0">
              <a:lnSpc>
                <a:spcPct val="100000"/>
              </a:lnSpc>
              <a:spcBef>
                <a:spcPts val="0"/>
              </a:spcBef>
              <a:spcAft>
                <a:spcPts val="0"/>
              </a:spcAft>
              <a:buSzPts val="1500"/>
              <a:buFont typeface="Calibri"/>
              <a:buChar char="●"/>
            </a:pPr>
            <a:r>
              <a:rPr lang="en" sz="1500">
                <a:latin typeface="Calibri"/>
                <a:ea typeface="Calibri"/>
                <a:cs typeface="Calibri"/>
                <a:sym typeface="Calibri"/>
              </a:rPr>
              <a:t>Cluster visualization helped us determine the critical features and their insights to conclude on business recommendations.</a:t>
            </a:r>
            <a:endParaRPr sz="1500">
              <a:latin typeface="Calibri"/>
              <a:ea typeface="Calibri"/>
              <a:cs typeface="Calibri"/>
              <a:sym typeface="Calibri"/>
            </a:endParaRPr>
          </a:p>
          <a:p>
            <a:pPr marL="457200" lvl="0" indent="-323850" algn="just" rtl="0">
              <a:lnSpc>
                <a:spcPct val="100000"/>
              </a:lnSpc>
              <a:spcBef>
                <a:spcPts val="0"/>
              </a:spcBef>
              <a:spcAft>
                <a:spcPts val="0"/>
              </a:spcAft>
              <a:buSzPts val="1500"/>
              <a:buFont typeface="Calibri"/>
              <a:buChar char="●"/>
            </a:pPr>
            <a:r>
              <a:rPr lang="en" sz="1500">
                <a:latin typeface="Calibri"/>
                <a:ea typeface="Calibri"/>
                <a:cs typeface="Calibri"/>
                <a:sym typeface="Calibri"/>
              </a:rPr>
              <a:t>UI development was done in order to create UI for determining the clusters based on inputs.</a:t>
            </a:r>
            <a:endParaRPr sz="1800">
              <a:latin typeface="Calibri"/>
              <a:ea typeface="Calibri"/>
              <a:cs typeface="Calibri"/>
              <a:sym typeface="Calibri"/>
            </a:endParaRPr>
          </a:p>
        </p:txBody>
      </p:sp>
      <p:sp>
        <p:nvSpPr>
          <p:cNvPr id="358" name="Google Shape;358;p49"/>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782850" y="205996"/>
            <a:ext cx="7578300" cy="77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INTRODUCTION</a:t>
            </a:r>
            <a:endParaRPr sz="2600" b="1">
              <a:latin typeface="Oswald"/>
              <a:ea typeface="Oswald"/>
              <a:cs typeface="Oswald"/>
              <a:sym typeface="Oswald"/>
            </a:endParaRPr>
          </a:p>
        </p:txBody>
      </p:sp>
      <p:sp>
        <p:nvSpPr>
          <p:cNvPr id="74" name="Google Shape;74;p14"/>
          <p:cNvSpPr txBox="1">
            <a:spLocks noGrp="1"/>
          </p:cNvSpPr>
          <p:nvPr>
            <p:ph type="body" idx="1"/>
          </p:nvPr>
        </p:nvSpPr>
        <p:spPr>
          <a:xfrm>
            <a:off x="479925" y="985700"/>
            <a:ext cx="5247900" cy="390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Credit cards are a very important source of revenues for banks all over the world!  Issuers find it difficult to differentiate between their customers based on their behaviours, payment and spending patterns.</a:t>
            </a:r>
            <a:endParaRPr sz="1600">
              <a:latin typeface="Calibri"/>
              <a:ea typeface="Calibri"/>
              <a:cs typeface="Calibri"/>
              <a:sym typeface="Calibri"/>
            </a:endParaRPr>
          </a:p>
          <a:p>
            <a:pPr marL="457200" lvl="0" indent="0" algn="l" rtl="0">
              <a:lnSpc>
                <a:spcPct val="100000"/>
              </a:lnSpc>
              <a:spcBef>
                <a:spcPts val="0"/>
              </a:spcBef>
              <a:spcAft>
                <a:spcPts val="0"/>
              </a:spcAft>
              <a:buNone/>
            </a:pPr>
            <a:endParaRPr sz="1600">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What is customer segmentation?</a:t>
            </a:r>
            <a:endParaRPr sz="1600">
              <a:latin typeface="Calibri"/>
              <a:ea typeface="Calibri"/>
              <a:cs typeface="Calibri"/>
              <a:sym typeface="Calibri"/>
            </a:endParaRPr>
          </a:p>
          <a:p>
            <a:pPr marL="0" lvl="0" indent="0" algn="l" rtl="0">
              <a:lnSpc>
                <a:spcPct val="100000"/>
              </a:lnSpc>
              <a:spcBef>
                <a:spcPts val="0"/>
              </a:spcBef>
              <a:spcAft>
                <a:spcPts val="0"/>
              </a:spcAft>
              <a:buNone/>
            </a:pPr>
            <a:endParaRPr sz="1600">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Customer segmentation is the division of customers into groups depending upon their similar activities to one another.</a:t>
            </a:r>
            <a:endParaRPr sz="1600">
              <a:latin typeface="Calibri"/>
              <a:ea typeface="Calibri"/>
              <a:cs typeface="Calibri"/>
              <a:sym typeface="Calibri"/>
            </a:endParaRPr>
          </a:p>
          <a:p>
            <a:pPr marL="0" lvl="0" indent="0" algn="l" rtl="0">
              <a:lnSpc>
                <a:spcPct val="100000"/>
              </a:lnSpc>
              <a:spcBef>
                <a:spcPts val="0"/>
              </a:spcBef>
              <a:spcAft>
                <a:spcPts val="0"/>
              </a:spcAft>
              <a:buNone/>
            </a:pPr>
            <a:endParaRPr sz="1600">
              <a:latin typeface="Calibri"/>
              <a:ea typeface="Calibri"/>
              <a:cs typeface="Calibri"/>
              <a:sym typeface="Calibri"/>
            </a:endParaRPr>
          </a:p>
          <a:p>
            <a:pPr marL="0" lvl="0" indent="0" algn="l" rtl="0">
              <a:lnSpc>
                <a:spcPct val="100000"/>
              </a:lnSpc>
              <a:spcBef>
                <a:spcPts val="0"/>
              </a:spcBef>
              <a:spcAft>
                <a:spcPts val="0"/>
              </a:spcAft>
              <a:buNone/>
            </a:pPr>
            <a:endParaRPr sz="1600">
              <a:latin typeface="Calibri"/>
              <a:ea typeface="Calibri"/>
              <a:cs typeface="Calibri"/>
              <a:sym typeface="Calibri"/>
            </a:endParaRPr>
          </a:p>
          <a:p>
            <a:pPr marL="0" lvl="0" indent="0" algn="just" rtl="0">
              <a:lnSpc>
                <a:spcPct val="100000"/>
              </a:lnSpc>
              <a:spcBef>
                <a:spcPts val="0"/>
              </a:spcBef>
              <a:spcAft>
                <a:spcPts val="0"/>
              </a:spcAft>
              <a:buSzPts val="2000"/>
              <a:buNone/>
            </a:pPr>
            <a:endParaRPr sz="1600">
              <a:latin typeface="Calibri"/>
              <a:ea typeface="Calibri"/>
              <a:cs typeface="Calibri"/>
              <a:sym typeface="Calibri"/>
            </a:endParaRPr>
          </a:p>
          <a:p>
            <a:pPr marL="457200" lvl="0" indent="0" algn="l" rtl="0">
              <a:lnSpc>
                <a:spcPct val="100000"/>
              </a:lnSpc>
              <a:spcBef>
                <a:spcPts val="0"/>
              </a:spcBef>
              <a:spcAft>
                <a:spcPts val="0"/>
              </a:spcAft>
              <a:buNone/>
            </a:pPr>
            <a:endParaRPr sz="1600">
              <a:latin typeface="Calibri"/>
              <a:ea typeface="Calibri"/>
              <a:cs typeface="Calibri"/>
              <a:sym typeface="Calibri"/>
            </a:endParaRPr>
          </a:p>
          <a:p>
            <a:pPr marL="457200" lvl="0" indent="0" algn="just" rtl="0">
              <a:lnSpc>
                <a:spcPct val="150000"/>
              </a:lnSpc>
              <a:spcBef>
                <a:spcPts val="1100"/>
              </a:spcBef>
              <a:spcAft>
                <a:spcPts val="0"/>
              </a:spcAft>
              <a:buSzPts val="2000"/>
              <a:buNone/>
            </a:pPr>
            <a:endParaRPr sz="1400">
              <a:latin typeface="Times New Roman"/>
              <a:ea typeface="Times New Roman"/>
              <a:cs typeface="Times New Roman"/>
              <a:sym typeface="Times New Roman"/>
            </a:endParaRPr>
          </a:p>
          <a:p>
            <a:pPr marL="0" lvl="0" indent="0" algn="r" rtl="0">
              <a:lnSpc>
                <a:spcPct val="100000"/>
              </a:lnSpc>
              <a:spcBef>
                <a:spcPts val="1100"/>
              </a:spcBef>
              <a:spcAft>
                <a:spcPts val="0"/>
              </a:spcAft>
              <a:buSzPts val="2000"/>
              <a:buNone/>
            </a:pPr>
            <a:endParaRPr/>
          </a:p>
        </p:txBody>
      </p:sp>
      <p:sp>
        <p:nvSpPr>
          <p:cNvPr id="75" name="Google Shape;75;p14"/>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4</a:t>
            </a:fld>
            <a:endParaRPr/>
          </a:p>
        </p:txBody>
      </p:sp>
      <p:pic>
        <p:nvPicPr>
          <p:cNvPr id="76" name="Google Shape;76;p14"/>
          <p:cNvPicPr preferRelativeResize="0"/>
          <p:nvPr/>
        </p:nvPicPr>
        <p:blipFill rotWithShape="1">
          <a:blip r:embed="rId3">
            <a:alphaModFix/>
          </a:blip>
          <a:srcRect/>
          <a:stretch/>
        </p:blipFill>
        <p:spPr>
          <a:xfrm>
            <a:off x="5921725" y="1550960"/>
            <a:ext cx="2869200" cy="26530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62"/>
        <p:cNvGrpSpPr/>
        <p:nvPr/>
      </p:nvGrpSpPr>
      <p:grpSpPr>
        <a:xfrm>
          <a:off x="0" y="0"/>
          <a:ext cx="0" cy="0"/>
          <a:chOff x="0" y="0"/>
          <a:chExt cx="0" cy="0"/>
        </a:xfrm>
      </p:grpSpPr>
      <p:sp>
        <p:nvSpPr>
          <p:cNvPr id="363" name="Google Shape;363;p50"/>
          <p:cNvSpPr txBox="1">
            <a:spLocks noGrp="1"/>
          </p:cNvSpPr>
          <p:nvPr>
            <p:ph type="title"/>
          </p:nvPr>
        </p:nvSpPr>
        <p:spPr>
          <a:xfrm>
            <a:off x="791775" y="488000"/>
            <a:ext cx="7578300" cy="554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FUTURE SCOPE</a:t>
            </a:r>
            <a:endParaRPr sz="2600" b="1">
              <a:latin typeface="Oswald"/>
              <a:ea typeface="Oswald"/>
              <a:cs typeface="Oswald"/>
              <a:sym typeface="Oswald"/>
            </a:endParaRPr>
          </a:p>
        </p:txBody>
      </p:sp>
      <p:sp>
        <p:nvSpPr>
          <p:cNvPr id="364" name="Google Shape;364;p50"/>
          <p:cNvSpPr txBox="1">
            <a:spLocks noGrp="1"/>
          </p:cNvSpPr>
          <p:nvPr>
            <p:ph type="body" idx="1"/>
          </p:nvPr>
        </p:nvSpPr>
        <p:spPr>
          <a:xfrm>
            <a:off x="98450" y="941925"/>
            <a:ext cx="6631500" cy="2284500"/>
          </a:xfrm>
          <a:prstGeom prst="rect">
            <a:avLst/>
          </a:prstGeom>
          <a:noFill/>
          <a:ln>
            <a:noFill/>
          </a:ln>
        </p:spPr>
        <p:txBody>
          <a:bodyPr spcFirstLastPara="1" wrap="square" lIns="91425" tIns="91425" rIns="91425" bIns="91425" anchor="ctr" anchorCtr="0">
            <a:noAutofit/>
          </a:bodyPr>
          <a:lstStyle/>
          <a:p>
            <a:pPr marL="914400" lvl="0" indent="-330200" algn="l" rtl="0">
              <a:lnSpc>
                <a:spcPct val="150000"/>
              </a:lnSpc>
              <a:spcBef>
                <a:spcPts val="0"/>
              </a:spcBef>
              <a:spcAft>
                <a:spcPts val="0"/>
              </a:spcAft>
              <a:buSzPts val="1600"/>
              <a:buFont typeface="Calibri"/>
              <a:buChar char="●"/>
            </a:pPr>
            <a:r>
              <a:rPr lang="en" sz="1600">
                <a:latin typeface="Calibri"/>
                <a:ea typeface="Calibri"/>
                <a:cs typeface="Calibri"/>
                <a:sym typeface="Calibri"/>
              </a:rPr>
              <a:t>More user interaction and automatic UI features</a:t>
            </a:r>
            <a:endParaRPr sz="1600">
              <a:latin typeface="Calibri"/>
              <a:ea typeface="Calibri"/>
              <a:cs typeface="Calibri"/>
              <a:sym typeface="Calibri"/>
            </a:endParaRPr>
          </a:p>
          <a:p>
            <a:pPr marL="914400" lvl="0" indent="-330200" algn="l" rtl="0">
              <a:lnSpc>
                <a:spcPct val="150000"/>
              </a:lnSpc>
              <a:spcBef>
                <a:spcPts val="0"/>
              </a:spcBef>
              <a:spcAft>
                <a:spcPts val="0"/>
              </a:spcAft>
              <a:buSzPts val="1600"/>
              <a:buFont typeface="Calibri"/>
              <a:buChar char="●"/>
            </a:pPr>
            <a:r>
              <a:rPr lang="en" sz="1600">
                <a:latin typeface="Calibri"/>
                <a:ea typeface="Calibri"/>
                <a:cs typeface="Calibri"/>
                <a:sym typeface="Calibri"/>
              </a:rPr>
              <a:t>Implementing different clustering algorithms</a:t>
            </a:r>
            <a:endParaRPr sz="1600">
              <a:latin typeface="Calibri"/>
              <a:ea typeface="Calibri"/>
              <a:cs typeface="Calibri"/>
              <a:sym typeface="Calibri"/>
            </a:endParaRPr>
          </a:p>
          <a:p>
            <a:pPr marL="914400" lvl="0" indent="-330200" algn="l" rtl="0">
              <a:lnSpc>
                <a:spcPct val="150000"/>
              </a:lnSpc>
              <a:spcBef>
                <a:spcPts val="0"/>
              </a:spcBef>
              <a:spcAft>
                <a:spcPts val="0"/>
              </a:spcAft>
              <a:buSzPts val="1600"/>
              <a:buFont typeface="Calibri"/>
              <a:buChar char="●"/>
            </a:pPr>
            <a:r>
              <a:rPr lang="en" sz="1600">
                <a:latin typeface="Calibri"/>
                <a:ea typeface="Calibri"/>
                <a:cs typeface="Calibri"/>
                <a:sym typeface="Calibri"/>
              </a:rPr>
              <a:t>Interactive graphs</a:t>
            </a:r>
            <a:endParaRPr sz="1600">
              <a:latin typeface="Calibri"/>
              <a:ea typeface="Calibri"/>
              <a:cs typeface="Calibri"/>
              <a:sym typeface="Calibri"/>
            </a:endParaRPr>
          </a:p>
        </p:txBody>
      </p:sp>
      <p:sp>
        <p:nvSpPr>
          <p:cNvPr id="365" name="Google Shape;365;p50"/>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69"/>
        <p:cNvGrpSpPr/>
        <p:nvPr/>
      </p:nvGrpSpPr>
      <p:grpSpPr>
        <a:xfrm>
          <a:off x="0" y="0"/>
          <a:ext cx="0" cy="0"/>
          <a:chOff x="0" y="0"/>
          <a:chExt cx="0" cy="0"/>
        </a:xfrm>
      </p:grpSpPr>
      <p:sp>
        <p:nvSpPr>
          <p:cNvPr id="370" name="Google Shape;370;p51"/>
          <p:cNvSpPr txBox="1">
            <a:spLocks noGrp="1"/>
          </p:cNvSpPr>
          <p:nvPr>
            <p:ph type="title"/>
          </p:nvPr>
        </p:nvSpPr>
        <p:spPr>
          <a:xfrm>
            <a:off x="782850" y="206018"/>
            <a:ext cx="7578300" cy="449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4800" b="1">
                <a:latin typeface="Oswald"/>
                <a:ea typeface="Oswald"/>
                <a:cs typeface="Oswald"/>
                <a:sym typeface="Oswald"/>
              </a:rPr>
              <a:t>THANK YOU!</a:t>
            </a:r>
            <a:endParaRPr sz="4800" b="1">
              <a:latin typeface="Oswald"/>
              <a:ea typeface="Oswald"/>
              <a:cs typeface="Oswald"/>
              <a:sym typeface="Oswald"/>
            </a:endParaRPr>
          </a:p>
        </p:txBody>
      </p:sp>
      <p:sp>
        <p:nvSpPr>
          <p:cNvPr id="371" name="Google Shape;371;p51"/>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75"/>
        <p:cNvGrpSpPr/>
        <p:nvPr/>
      </p:nvGrpSpPr>
      <p:grpSpPr>
        <a:xfrm>
          <a:off x="0" y="0"/>
          <a:ext cx="0" cy="0"/>
          <a:chOff x="0" y="0"/>
          <a:chExt cx="0" cy="0"/>
        </a:xfrm>
      </p:grpSpPr>
      <p:sp>
        <p:nvSpPr>
          <p:cNvPr id="376" name="Google Shape;376;p52"/>
          <p:cNvSpPr txBox="1">
            <a:spLocks noGrp="1"/>
          </p:cNvSpPr>
          <p:nvPr>
            <p:ph type="body" idx="1"/>
          </p:nvPr>
        </p:nvSpPr>
        <p:spPr>
          <a:xfrm>
            <a:off x="500775" y="500400"/>
            <a:ext cx="7971000" cy="414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600"/>
              </a:spcBef>
              <a:spcAft>
                <a:spcPts val="0"/>
              </a:spcAft>
              <a:buClr>
                <a:schemeClr val="dk1"/>
              </a:buClr>
              <a:buSzPts val="1100"/>
              <a:buFont typeface="Arial"/>
              <a:buNone/>
            </a:pPr>
            <a:r>
              <a:rPr lang="en" sz="4800" b="1">
                <a:latin typeface="Oswald"/>
                <a:ea typeface="Oswald"/>
                <a:cs typeface="Oswald"/>
                <a:sym typeface="Oswald"/>
              </a:rPr>
              <a:t>ANY QUESTIONS?</a:t>
            </a:r>
            <a:endParaRPr>
              <a:latin typeface="Oswald"/>
              <a:ea typeface="Oswald"/>
              <a:cs typeface="Oswald"/>
              <a:sym typeface="Oswald"/>
            </a:endParaRPr>
          </a:p>
        </p:txBody>
      </p:sp>
      <p:sp>
        <p:nvSpPr>
          <p:cNvPr id="377" name="Google Shape;377;p5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782850" y="336988"/>
            <a:ext cx="7578300" cy="115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PROBLEM STATEMENT </a:t>
            </a:r>
            <a:endParaRPr sz="2600" b="1">
              <a:latin typeface="Oswald"/>
              <a:ea typeface="Oswald"/>
              <a:cs typeface="Oswald"/>
              <a:sym typeface="Oswald"/>
            </a:endParaRPr>
          </a:p>
        </p:txBody>
      </p:sp>
      <p:sp>
        <p:nvSpPr>
          <p:cNvPr id="82" name="Google Shape;82;p15"/>
          <p:cNvSpPr txBox="1">
            <a:spLocks noGrp="1"/>
          </p:cNvSpPr>
          <p:nvPr>
            <p:ph type="body" idx="1"/>
          </p:nvPr>
        </p:nvSpPr>
        <p:spPr>
          <a:xfrm>
            <a:off x="391425" y="1495600"/>
            <a:ext cx="4423200" cy="2733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600">
                <a:latin typeface="Calibri"/>
                <a:ea typeface="Calibri"/>
                <a:cs typeface="Calibri"/>
                <a:sym typeface="Calibri"/>
              </a:rPr>
              <a:t>RBL’s marketing department collects various customer specific data of the credit card holders. They need a mechanism to segment the customer based to target and provide product ideas to the management. Currently these tasks are performed manually, which is leading to human errors, biased decisions, and other such factors. So, the management wants to design a system that would automate this process and help the different stakeholders to make informed business decision.</a:t>
            </a:r>
            <a:endParaRPr sz="1600">
              <a:latin typeface="Calibri"/>
              <a:ea typeface="Calibri"/>
              <a:cs typeface="Calibri"/>
              <a:sym typeface="Calibri"/>
            </a:endParaRPr>
          </a:p>
          <a:p>
            <a:pPr marL="0" lvl="0" indent="0" algn="just" rtl="0">
              <a:lnSpc>
                <a:spcPct val="100000"/>
              </a:lnSpc>
              <a:spcBef>
                <a:spcPts val="0"/>
              </a:spcBef>
              <a:spcAft>
                <a:spcPts val="0"/>
              </a:spcAft>
              <a:buNone/>
            </a:pPr>
            <a:endParaRPr sz="16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200">
              <a:latin typeface="Times New Roman"/>
              <a:ea typeface="Times New Roman"/>
              <a:cs typeface="Times New Roman"/>
              <a:sym typeface="Times New Roman"/>
            </a:endParaRPr>
          </a:p>
        </p:txBody>
      </p:sp>
      <p:sp>
        <p:nvSpPr>
          <p:cNvPr id="83" name="Google Shape;83;p15"/>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5</a:t>
            </a:fld>
            <a:endParaRPr/>
          </a:p>
        </p:txBody>
      </p:sp>
      <p:pic>
        <p:nvPicPr>
          <p:cNvPr id="84" name="Google Shape;84;p15"/>
          <p:cNvPicPr preferRelativeResize="0"/>
          <p:nvPr/>
        </p:nvPicPr>
        <p:blipFill rotWithShape="1">
          <a:blip r:embed="rId3">
            <a:alphaModFix/>
          </a:blip>
          <a:srcRect/>
          <a:stretch/>
        </p:blipFill>
        <p:spPr>
          <a:xfrm>
            <a:off x="5031525" y="1826425"/>
            <a:ext cx="3694200" cy="200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OBJECTIVES</a:t>
            </a:r>
            <a:endParaRPr sz="2600" b="1">
              <a:latin typeface="Oswald"/>
              <a:ea typeface="Oswald"/>
              <a:cs typeface="Oswald"/>
              <a:sym typeface="Oswald"/>
            </a:endParaRPr>
          </a:p>
        </p:txBody>
      </p:sp>
      <p:sp>
        <p:nvSpPr>
          <p:cNvPr id="90" name="Google Shape;90;p16"/>
          <p:cNvSpPr txBox="1">
            <a:spLocks noGrp="1"/>
          </p:cNvSpPr>
          <p:nvPr>
            <p:ph type="body" idx="1"/>
          </p:nvPr>
        </p:nvSpPr>
        <p:spPr>
          <a:xfrm>
            <a:off x="376025" y="1930575"/>
            <a:ext cx="4928700" cy="1549500"/>
          </a:xfrm>
          <a:prstGeom prst="rect">
            <a:avLst/>
          </a:prstGeom>
          <a:noFill/>
          <a:ln>
            <a:noFill/>
          </a:ln>
        </p:spPr>
        <p:txBody>
          <a:bodyPr spcFirstLastPara="1" wrap="square" lIns="91425" tIns="91425" rIns="91425" bIns="91425" anchor="t" anchorCtr="0">
            <a:noAutofit/>
          </a:bodyPr>
          <a:lstStyle/>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Develop a solution </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Implement various clustering algorithm </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Identify the best model </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Deploy the machine learning model </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Design a UI</a:t>
            </a:r>
            <a:endParaRPr sz="1600">
              <a:latin typeface="Calibri"/>
              <a:ea typeface="Calibri"/>
              <a:cs typeface="Calibri"/>
              <a:sym typeface="Calibri"/>
            </a:endParaRPr>
          </a:p>
          <a:p>
            <a:pPr marL="0" marR="330200" lvl="0" indent="0" algn="just" rtl="0">
              <a:lnSpc>
                <a:spcPct val="100000"/>
              </a:lnSpc>
              <a:spcBef>
                <a:spcPts val="0"/>
              </a:spcBef>
              <a:spcAft>
                <a:spcPts val="0"/>
              </a:spcAft>
              <a:buClr>
                <a:schemeClr val="dk1"/>
              </a:buClr>
              <a:buSzPts val="1100"/>
              <a:buFont typeface="Arial"/>
              <a:buNone/>
            </a:pPr>
            <a:endParaRPr sz="16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200">
              <a:latin typeface="Times New Roman"/>
              <a:ea typeface="Times New Roman"/>
              <a:cs typeface="Times New Roman"/>
              <a:sym typeface="Times New Roman"/>
            </a:endParaRPr>
          </a:p>
        </p:txBody>
      </p:sp>
      <p:sp>
        <p:nvSpPr>
          <p:cNvPr id="91" name="Google Shape;91;p16"/>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6</a:t>
            </a:fld>
            <a:endParaRPr/>
          </a:p>
        </p:txBody>
      </p:sp>
      <p:pic>
        <p:nvPicPr>
          <p:cNvPr id="92" name="Google Shape;92;p16"/>
          <p:cNvPicPr preferRelativeResize="0"/>
          <p:nvPr/>
        </p:nvPicPr>
        <p:blipFill rotWithShape="1">
          <a:blip r:embed="rId3">
            <a:alphaModFix/>
          </a:blip>
          <a:srcRect/>
          <a:stretch/>
        </p:blipFill>
        <p:spPr>
          <a:xfrm>
            <a:off x="5399350" y="1364600"/>
            <a:ext cx="3324650" cy="2681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782850" y="426876"/>
            <a:ext cx="7578300" cy="72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PROJECT ARCHITECTURE</a:t>
            </a:r>
            <a:endParaRPr sz="2600" b="1">
              <a:latin typeface="Oswald"/>
              <a:ea typeface="Oswald"/>
              <a:cs typeface="Oswald"/>
              <a:sym typeface="Oswald"/>
            </a:endParaRPr>
          </a:p>
        </p:txBody>
      </p:sp>
      <p:sp>
        <p:nvSpPr>
          <p:cNvPr id="98" name="Google Shape;98;p17"/>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7</a:t>
            </a:fld>
            <a:endParaRPr/>
          </a:p>
        </p:txBody>
      </p:sp>
      <p:pic>
        <p:nvPicPr>
          <p:cNvPr id="99" name="Google Shape;99;p17"/>
          <p:cNvPicPr preferRelativeResize="0"/>
          <p:nvPr/>
        </p:nvPicPr>
        <p:blipFill>
          <a:blip r:embed="rId3">
            <a:alphaModFix/>
          </a:blip>
          <a:stretch>
            <a:fillRect/>
          </a:stretch>
        </p:blipFill>
        <p:spPr>
          <a:xfrm>
            <a:off x="315600" y="1492163"/>
            <a:ext cx="8512549" cy="266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782850" y="568881"/>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PREPARATION OF DATA</a:t>
            </a:r>
            <a:endParaRPr sz="2600" b="1">
              <a:latin typeface="Oswald"/>
              <a:ea typeface="Oswald"/>
              <a:cs typeface="Oswald"/>
              <a:sym typeface="Oswald"/>
            </a:endParaRPr>
          </a:p>
        </p:txBody>
      </p:sp>
      <p:sp>
        <p:nvSpPr>
          <p:cNvPr id="105" name="Google Shape;105;p18"/>
          <p:cNvSpPr txBox="1">
            <a:spLocks noGrp="1"/>
          </p:cNvSpPr>
          <p:nvPr>
            <p:ph type="body" idx="1"/>
          </p:nvPr>
        </p:nvSpPr>
        <p:spPr>
          <a:xfrm>
            <a:off x="611850" y="1374985"/>
            <a:ext cx="8236200" cy="2080200"/>
          </a:xfrm>
          <a:prstGeom prst="rect">
            <a:avLst/>
          </a:prstGeom>
          <a:noFill/>
          <a:ln>
            <a:noFill/>
          </a:ln>
        </p:spPr>
        <p:txBody>
          <a:bodyPr spcFirstLastPara="1" wrap="square" lIns="91425" tIns="91425" rIns="91425" bIns="91425" anchor="t" anchorCtr="0">
            <a:noAutofit/>
          </a:bodyPr>
          <a:lstStyle/>
          <a:p>
            <a:pPr marL="457200" marR="330200" lvl="0" indent="-330200" algn="just" rtl="0">
              <a:lnSpc>
                <a:spcPct val="115000"/>
              </a:lnSpc>
              <a:spcBef>
                <a:spcPts val="0"/>
              </a:spcBef>
              <a:spcAft>
                <a:spcPts val="0"/>
              </a:spcAft>
              <a:buSzPts val="1600"/>
              <a:buFont typeface="Calibri"/>
              <a:buChar char="●"/>
            </a:pPr>
            <a:r>
              <a:rPr lang="en" sz="1600">
                <a:latin typeface="Calibri"/>
                <a:ea typeface="Calibri"/>
                <a:cs typeface="Calibri"/>
                <a:sym typeface="Calibri"/>
              </a:rPr>
              <a:t>Loading the dataset </a:t>
            </a:r>
            <a:endParaRPr sz="1600">
              <a:latin typeface="Calibri"/>
              <a:ea typeface="Calibri"/>
              <a:cs typeface="Calibri"/>
              <a:sym typeface="Calibri"/>
            </a:endParaRPr>
          </a:p>
          <a:p>
            <a:pPr marL="457200" marR="330200" lvl="0" indent="-330200" algn="just" rtl="0">
              <a:lnSpc>
                <a:spcPct val="115000"/>
              </a:lnSpc>
              <a:spcBef>
                <a:spcPts val="0"/>
              </a:spcBef>
              <a:spcAft>
                <a:spcPts val="0"/>
              </a:spcAft>
              <a:buSzPts val="1600"/>
              <a:buFont typeface="Calibri"/>
              <a:buChar char="●"/>
            </a:pPr>
            <a:r>
              <a:rPr lang="en" sz="1600">
                <a:latin typeface="Calibri"/>
                <a:ea typeface="Calibri"/>
                <a:cs typeface="Calibri"/>
                <a:sym typeface="Calibri"/>
              </a:rPr>
              <a:t>Performed initial analysis of the dataset</a:t>
            </a:r>
            <a:endParaRPr sz="1600">
              <a:latin typeface="Calibri"/>
              <a:ea typeface="Calibri"/>
              <a:cs typeface="Calibri"/>
              <a:sym typeface="Calibri"/>
            </a:endParaRPr>
          </a:p>
          <a:p>
            <a:pPr marL="457200" marR="330200" lvl="0" indent="-330200" algn="just" rtl="0">
              <a:lnSpc>
                <a:spcPct val="115000"/>
              </a:lnSpc>
              <a:spcBef>
                <a:spcPts val="0"/>
              </a:spcBef>
              <a:spcAft>
                <a:spcPts val="0"/>
              </a:spcAft>
              <a:buSzPts val="1600"/>
              <a:buFont typeface="Calibri"/>
              <a:buChar char="●"/>
            </a:pPr>
            <a:r>
              <a:rPr lang="en" sz="1600">
                <a:latin typeface="Calibri"/>
                <a:ea typeface="Calibri"/>
                <a:cs typeface="Calibri"/>
                <a:sym typeface="Calibri"/>
              </a:rPr>
              <a:t>Reduced the business sense of the columns</a:t>
            </a:r>
            <a:endParaRPr sz="1600">
              <a:latin typeface="Calibri"/>
              <a:ea typeface="Calibri"/>
              <a:cs typeface="Calibri"/>
              <a:sym typeface="Calibri"/>
            </a:endParaRPr>
          </a:p>
          <a:p>
            <a:pPr marL="457200" marR="330200" lvl="0" indent="-330200" algn="just" rtl="0">
              <a:lnSpc>
                <a:spcPct val="115000"/>
              </a:lnSpc>
              <a:spcBef>
                <a:spcPts val="0"/>
              </a:spcBef>
              <a:spcAft>
                <a:spcPts val="0"/>
              </a:spcAft>
              <a:buSzPts val="1600"/>
              <a:buFont typeface="Calibri"/>
              <a:buChar char="●"/>
            </a:pPr>
            <a:r>
              <a:rPr lang="en" sz="1600">
                <a:latin typeface="Calibri"/>
                <a:ea typeface="Calibri"/>
                <a:cs typeface="Calibri"/>
                <a:sym typeface="Calibri"/>
              </a:rPr>
              <a:t>Column CREDIT LIMIT with only one row having null value was dropped from the dataset                                </a:t>
            </a:r>
            <a:endParaRPr sz="1600">
              <a:latin typeface="Calibri"/>
              <a:ea typeface="Calibri"/>
              <a:cs typeface="Calibri"/>
              <a:sym typeface="Calibri"/>
            </a:endParaRPr>
          </a:p>
          <a:p>
            <a:pPr marL="457200" marR="330200" lvl="0" indent="-330200" algn="just" rtl="0">
              <a:lnSpc>
                <a:spcPct val="115000"/>
              </a:lnSpc>
              <a:spcBef>
                <a:spcPts val="0"/>
              </a:spcBef>
              <a:spcAft>
                <a:spcPts val="0"/>
              </a:spcAft>
              <a:buSzPts val="1600"/>
              <a:buFont typeface="Calibri"/>
              <a:buChar char="●"/>
            </a:pPr>
            <a:r>
              <a:rPr lang="en" sz="1600">
                <a:latin typeface="Calibri"/>
                <a:ea typeface="Calibri"/>
                <a:cs typeface="Calibri"/>
                <a:sym typeface="Calibri"/>
              </a:rPr>
              <a:t>Column MINIMUM PAYMENTS had around 313 missing rows. </a:t>
            </a:r>
            <a:endParaRPr sz="1600">
              <a:latin typeface="Calibri"/>
              <a:ea typeface="Calibri"/>
              <a:cs typeface="Calibri"/>
              <a:sym typeface="Calibri"/>
            </a:endParaRPr>
          </a:p>
          <a:p>
            <a:pPr marL="457200" marR="330200" lvl="0" indent="-330200" algn="just" rtl="0">
              <a:lnSpc>
                <a:spcPct val="115000"/>
              </a:lnSpc>
              <a:spcBef>
                <a:spcPts val="0"/>
              </a:spcBef>
              <a:spcAft>
                <a:spcPts val="0"/>
              </a:spcAft>
              <a:buSzPts val="1600"/>
              <a:buFont typeface="Calibri"/>
              <a:buChar char="●"/>
            </a:pPr>
            <a:r>
              <a:rPr lang="en" sz="1600">
                <a:latin typeface="Calibri"/>
                <a:ea typeface="Calibri"/>
                <a:cs typeface="Calibri"/>
                <a:sym typeface="Calibri"/>
              </a:rPr>
              <a:t>Column CUST ID was dropped</a:t>
            </a:r>
            <a:endParaRPr sz="1600">
              <a:latin typeface="Calibri"/>
              <a:ea typeface="Calibri"/>
              <a:cs typeface="Calibri"/>
              <a:sym typeface="Calibri"/>
            </a:endParaRPr>
          </a:p>
          <a:p>
            <a:pPr marL="457200" marR="330200" lvl="0" indent="0" algn="just" rtl="0">
              <a:lnSpc>
                <a:spcPct val="100000"/>
              </a:lnSpc>
              <a:spcBef>
                <a:spcPts val="0"/>
              </a:spcBef>
              <a:spcAft>
                <a:spcPts val="0"/>
              </a:spcAft>
              <a:buSzPts val="2400"/>
              <a:buNone/>
            </a:pPr>
            <a:endParaRPr sz="16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500">
              <a:latin typeface="Times New Roman"/>
              <a:ea typeface="Times New Roman"/>
              <a:cs typeface="Times New Roman"/>
              <a:sym typeface="Times New Roman"/>
            </a:endParaRPr>
          </a:p>
        </p:txBody>
      </p:sp>
      <p:sp>
        <p:nvSpPr>
          <p:cNvPr id="106" name="Google Shape;106;p18"/>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EXPLORATORY DATA ANALYSIS</a:t>
            </a:r>
            <a:endParaRPr sz="2600" b="1">
              <a:latin typeface="Oswald"/>
              <a:ea typeface="Oswald"/>
              <a:cs typeface="Oswald"/>
              <a:sym typeface="Oswald"/>
            </a:endParaRPr>
          </a:p>
        </p:txBody>
      </p:sp>
      <p:sp>
        <p:nvSpPr>
          <p:cNvPr id="112" name="Google Shape;112;p19"/>
          <p:cNvSpPr txBox="1">
            <a:spLocks noGrp="1"/>
          </p:cNvSpPr>
          <p:nvPr>
            <p:ph type="body" idx="1"/>
          </p:nvPr>
        </p:nvSpPr>
        <p:spPr>
          <a:xfrm>
            <a:off x="289325" y="938975"/>
            <a:ext cx="4491600" cy="3964200"/>
          </a:xfrm>
          <a:prstGeom prst="rect">
            <a:avLst/>
          </a:prstGeom>
          <a:noFill/>
          <a:ln>
            <a:noFill/>
          </a:ln>
        </p:spPr>
        <p:txBody>
          <a:bodyPr spcFirstLastPara="1" wrap="square" lIns="91425" tIns="91425" rIns="91425" bIns="91425" anchor="t" anchorCtr="0">
            <a:noAutofit/>
          </a:bodyPr>
          <a:lstStyle/>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PURACHASES_INSTALLMENTS_FREQUECY</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has strong positive correlation with PURCHASE FREQUENCY</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BALANCE has a strong negative correlation with PRC_FULL_PAYMENT</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TENURE has almost no correlation with any (No linear relationship)</a:t>
            </a:r>
            <a:endParaRPr sz="1600">
              <a:latin typeface="Calibri"/>
              <a:ea typeface="Calibri"/>
              <a:cs typeface="Calibri"/>
              <a:sym typeface="Calibri"/>
            </a:endParaRPr>
          </a:p>
          <a:p>
            <a:pPr marL="457200" marR="330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Purchases has a positive correlation  with One-Off purchase of 0.92.</a:t>
            </a:r>
            <a:endParaRPr sz="1600">
              <a:latin typeface="Calibri"/>
              <a:ea typeface="Calibri"/>
              <a:cs typeface="Calibri"/>
              <a:sym typeface="Calibri"/>
            </a:endParaRPr>
          </a:p>
          <a:p>
            <a:pPr marL="457200" marR="330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 PURCHASES FREQUENCY has a positive correlation with PURCHASES INSTALLMENT FREQUENCY of 0.86.</a:t>
            </a:r>
            <a:endParaRPr sz="1600">
              <a:latin typeface="Calibri"/>
              <a:ea typeface="Calibri"/>
              <a:cs typeface="Calibri"/>
              <a:sym typeface="Calibri"/>
            </a:endParaRPr>
          </a:p>
          <a:p>
            <a:pPr marL="457200" marR="330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 CASH ADVANCE_TRX  has a positive correlation with CASH ADVANCE_FREQUENCY of 0.8.</a:t>
            </a:r>
            <a:endParaRPr sz="1600">
              <a:latin typeface="Calibri"/>
              <a:ea typeface="Calibri"/>
              <a:cs typeface="Calibri"/>
              <a:sym typeface="Calibri"/>
            </a:endParaRPr>
          </a:p>
          <a:p>
            <a:pPr marL="914400" lvl="0" indent="0" algn="just" rtl="0">
              <a:lnSpc>
                <a:spcPct val="100000"/>
              </a:lnSpc>
              <a:spcBef>
                <a:spcPts val="600"/>
              </a:spcBef>
              <a:spcAft>
                <a:spcPts val="0"/>
              </a:spcAft>
              <a:buSzPts val="2400"/>
              <a:buNone/>
            </a:pPr>
            <a:endParaRPr sz="1600" b="1">
              <a:solidFill>
                <a:schemeClr val="dk1"/>
              </a:solidFill>
              <a:latin typeface="Calibri"/>
              <a:ea typeface="Calibri"/>
              <a:cs typeface="Calibri"/>
              <a:sym typeface="Calibri"/>
            </a:endParaRPr>
          </a:p>
        </p:txBody>
      </p:sp>
      <p:sp>
        <p:nvSpPr>
          <p:cNvPr id="113" name="Google Shape;113;p19"/>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9</a:t>
            </a:fld>
            <a:endParaRPr/>
          </a:p>
        </p:txBody>
      </p:sp>
      <p:pic>
        <p:nvPicPr>
          <p:cNvPr id="114" name="Google Shape;114;p19"/>
          <p:cNvPicPr preferRelativeResize="0"/>
          <p:nvPr/>
        </p:nvPicPr>
        <p:blipFill>
          <a:blip r:embed="rId3">
            <a:alphaModFix/>
          </a:blip>
          <a:stretch>
            <a:fillRect/>
          </a:stretch>
        </p:blipFill>
        <p:spPr>
          <a:xfrm>
            <a:off x="4946775" y="1268900"/>
            <a:ext cx="3769175" cy="3634275"/>
          </a:xfrm>
          <a:prstGeom prst="rect">
            <a:avLst/>
          </a:prstGeom>
          <a:noFill/>
          <a:ln>
            <a:noFill/>
          </a:ln>
        </p:spPr>
      </p:pic>
      <p:sp>
        <p:nvSpPr>
          <p:cNvPr id="115" name="Google Shape;115;p19"/>
          <p:cNvSpPr txBox="1"/>
          <p:nvPr/>
        </p:nvSpPr>
        <p:spPr>
          <a:xfrm>
            <a:off x="5331363" y="837800"/>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600"/>
              </a:spcBef>
              <a:spcAft>
                <a:spcPts val="0"/>
              </a:spcAft>
              <a:buNone/>
            </a:pPr>
            <a:r>
              <a:rPr lang="en" sz="1600" b="1">
                <a:solidFill>
                  <a:schemeClr val="lt1"/>
                </a:solidFill>
                <a:latin typeface="Calibri"/>
                <a:ea typeface="Calibri"/>
                <a:cs typeface="Calibri"/>
                <a:sym typeface="Calibri"/>
              </a:rPr>
              <a:t>HEAT MAP</a:t>
            </a:r>
            <a:endParaRPr sz="1600" b="1">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Miranda template">
  <a:themeElements>
    <a:clrScheme name="Custom 347">
      <a:dk1>
        <a:srgbClr val="000000"/>
      </a:dk1>
      <a:lt1>
        <a:srgbClr val="FFFFFF"/>
      </a:lt1>
      <a:dk2>
        <a:srgbClr val="666666"/>
      </a:dk2>
      <a:lt2>
        <a:srgbClr val="F3F3F3"/>
      </a:lt2>
      <a:accent1>
        <a:srgbClr val="588A87"/>
      </a:accent1>
      <a:accent2>
        <a:srgbClr val="BBDBDF"/>
      </a:accent2>
      <a:accent3>
        <a:srgbClr val="7E89A0"/>
      </a:accent3>
      <a:accent4>
        <a:srgbClr val="BEC1D6"/>
      </a:accent4>
      <a:accent5>
        <a:srgbClr val="9B7160"/>
      </a:accent5>
      <a:accent6>
        <a:srgbClr val="D8C0AD"/>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1731</Words>
  <Application>Microsoft Office PowerPoint</Application>
  <PresentationFormat>On-screen Show (16:9)</PresentationFormat>
  <Paragraphs>284</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Times New Roman</vt:lpstr>
      <vt:lpstr>Raleway</vt:lpstr>
      <vt:lpstr>Arial</vt:lpstr>
      <vt:lpstr>Calibri</vt:lpstr>
      <vt:lpstr>Homemade Apple</vt:lpstr>
      <vt:lpstr>Oswald</vt:lpstr>
      <vt:lpstr>Miranda template</vt:lpstr>
      <vt:lpstr>CREDIT CARD CUSTOMER SEGMENTATION</vt:lpstr>
      <vt:lpstr>OUTLINE</vt:lpstr>
      <vt:lpstr>JOURNEY</vt:lpstr>
      <vt:lpstr>INTRODUCTION</vt:lpstr>
      <vt:lpstr>PROBLEM STATEMENT </vt:lpstr>
      <vt:lpstr>OBJECTIVES</vt:lpstr>
      <vt:lpstr>PROJECT ARCHITECTURE</vt:lpstr>
      <vt:lpstr>PREPARATION OF DATA</vt:lpstr>
      <vt:lpstr>EXPLORATORY DATA ANALYSIS</vt:lpstr>
      <vt:lpstr>COLUMN-WISE ANALYSIS OF DATA </vt:lpstr>
      <vt:lpstr>PowerPoint Presentation</vt:lpstr>
      <vt:lpstr>PowerPoint Presentation</vt:lpstr>
      <vt:lpstr>TENURE</vt:lpstr>
      <vt:lpstr>PowerPoint Presentation</vt:lpstr>
      <vt:lpstr>PowerPoint Presentation</vt:lpstr>
      <vt:lpstr>FEATURE ENGINEERING SELECTION / CREATION</vt:lpstr>
      <vt:lpstr>K-MEANS ALGORITHM</vt:lpstr>
      <vt:lpstr>WHAT ARE WE DOING</vt:lpstr>
      <vt:lpstr>PowerPoint Presentation</vt:lpstr>
      <vt:lpstr>NUMBER OF CLUSTERS</vt:lpstr>
      <vt:lpstr>CLUSTERS</vt:lpstr>
      <vt:lpstr>PowerPoint Presentation</vt:lpstr>
      <vt:lpstr>PowerPoint Presentation</vt:lpstr>
      <vt:lpstr>PowerPoint Presentation</vt:lpstr>
      <vt:lpstr>PowerPoint Presentation</vt:lpstr>
      <vt:lpstr>NUMBER OF CLUSTERS</vt:lpstr>
      <vt:lpstr>CLUSTERS</vt:lpstr>
      <vt:lpstr>PowerPoint Presentation</vt:lpstr>
      <vt:lpstr>BUSINESS INSIGHTS AND RECOMMENDATION</vt:lpstr>
      <vt:lpstr>BUSINESS INSIGHTS AND RECOMMENDATION</vt:lpstr>
      <vt:lpstr>BUSINESS INSIGHTS AND RECOMMENDATION</vt:lpstr>
      <vt:lpstr>BUSINESS INSIGHTS AND RECOMMENDATION</vt:lpstr>
      <vt:lpstr>PowerPoint Presentation</vt:lpstr>
      <vt:lpstr>PowerPoint Presentation</vt:lpstr>
      <vt:lpstr>UI DEVELOPMENT</vt:lpstr>
      <vt:lpstr>PowerPoint Presentation</vt:lpstr>
      <vt:lpstr>DEPLOYMENT &amp; UI TESTING</vt:lpstr>
      <vt:lpstr>PowerPoint Presentation</vt:lpstr>
      <vt:lpstr>CONCLUSION</vt:lpstr>
      <vt:lpstr>FUTURE SCOPE</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CUSTOMER SEGMENTATION</dc:title>
  <cp:lastModifiedBy>Aditya Shah</cp:lastModifiedBy>
  <cp:revision>1</cp:revision>
  <dcterms:modified xsi:type="dcterms:W3CDTF">2021-08-25T05:42:01Z</dcterms:modified>
</cp:coreProperties>
</file>